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7"/>
  </p:notesMasterIdLst>
  <p:sldIdLst>
    <p:sldId id="256" r:id="rId2"/>
    <p:sldId id="326" r:id="rId3"/>
    <p:sldId id="257" r:id="rId4"/>
    <p:sldId id="258" r:id="rId5"/>
    <p:sldId id="259" r:id="rId6"/>
    <p:sldId id="260" r:id="rId7"/>
    <p:sldId id="311" r:id="rId8"/>
    <p:sldId id="261" r:id="rId9"/>
    <p:sldId id="312" r:id="rId10"/>
    <p:sldId id="262" r:id="rId11"/>
    <p:sldId id="313" r:id="rId12"/>
    <p:sldId id="267" r:id="rId13"/>
    <p:sldId id="268" r:id="rId14"/>
    <p:sldId id="314" r:id="rId15"/>
    <p:sldId id="315" r:id="rId16"/>
    <p:sldId id="269" r:id="rId17"/>
    <p:sldId id="316" r:id="rId18"/>
    <p:sldId id="270" r:id="rId19"/>
    <p:sldId id="317" r:id="rId20"/>
    <p:sldId id="271" r:id="rId21"/>
    <p:sldId id="263" r:id="rId22"/>
    <p:sldId id="272" r:id="rId23"/>
    <p:sldId id="273" r:id="rId24"/>
    <p:sldId id="274" r:id="rId25"/>
    <p:sldId id="275" r:id="rId26"/>
    <p:sldId id="276" r:id="rId27"/>
    <p:sldId id="264" r:id="rId28"/>
    <p:sldId id="318" r:id="rId29"/>
    <p:sldId id="278" r:id="rId30"/>
    <p:sldId id="319" r:id="rId31"/>
    <p:sldId id="320" r:id="rId32"/>
    <p:sldId id="321" r:id="rId33"/>
    <p:sldId id="322" r:id="rId34"/>
    <p:sldId id="279" r:id="rId35"/>
    <p:sldId id="280" r:id="rId36"/>
    <p:sldId id="281" r:id="rId37"/>
    <p:sldId id="282" r:id="rId38"/>
    <p:sldId id="283" r:id="rId39"/>
    <p:sldId id="265" r:id="rId40"/>
    <p:sldId id="284" r:id="rId41"/>
    <p:sldId id="285" r:id="rId42"/>
    <p:sldId id="286" r:id="rId43"/>
    <p:sldId id="287" r:id="rId44"/>
    <p:sldId id="288" r:id="rId45"/>
    <p:sldId id="289" r:id="rId46"/>
    <p:sldId id="290" r:id="rId47"/>
    <p:sldId id="291" r:id="rId48"/>
    <p:sldId id="292" r:id="rId49"/>
    <p:sldId id="293" r:id="rId50"/>
    <p:sldId id="323" r:id="rId51"/>
    <p:sldId id="324" r:id="rId52"/>
    <p:sldId id="325" r:id="rId53"/>
    <p:sldId id="294" r:id="rId54"/>
    <p:sldId id="295" r:id="rId55"/>
    <p:sldId id="296" r:id="rId56"/>
    <p:sldId id="297" r:id="rId57"/>
    <p:sldId id="298" r:id="rId58"/>
    <p:sldId id="299" r:id="rId59"/>
    <p:sldId id="300" r:id="rId60"/>
    <p:sldId id="302" r:id="rId61"/>
    <p:sldId id="301" r:id="rId62"/>
    <p:sldId id="303" r:id="rId63"/>
    <p:sldId id="304" r:id="rId64"/>
    <p:sldId id="305" r:id="rId65"/>
    <p:sldId id="306" r:id="rId6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FBCF0"/>
    <a:srgbClr val="00A9EC"/>
    <a:srgbClr val="38B7EA"/>
    <a:srgbClr val="9FDEF7"/>
    <a:srgbClr val="AAE2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4"/>
    <p:restoredTop sz="94655"/>
  </p:normalViewPr>
  <p:slideViewPr>
    <p:cSldViewPr>
      <p:cViewPr varScale="1">
        <p:scale>
          <a:sx n="94" d="100"/>
          <a:sy n="94" d="100"/>
        </p:scale>
        <p:origin x="760" y="184"/>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diagrams/colors1.xml><?xml version="1.0" encoding="utf-8"?>
<dgm:colorsDef xmlns:dgm="http://schemas.openxmlformats.org/drawingml/2006/diagram" xmlns:a="http://schemas.openxmlformats.org/drawingml/2006/main" uniqueId="urn:microsoft.com/office/officeart/2005/8/colors/accent1_5">
  <dgm:title val=""/>
  <dgm:desc val=""/>
  <dgm:catLst>
    <dgm:cat type="accent1" pri="11500"/>
  </dgm:catLst>
  <dgm:styleLbl name="node0">
    <dgm:fillClrLst meth="cycle">
      <a:schemeClr val="accent1">
        <a:alpha val="80000"/>
      </a:schemeClr>
    </dgm:fillClrLst>
    <dgm:linClrLst meth="repeat">
      <a:schemeClr val="lt1"/>
    </dgm:linClrLst>
    <dgm:effectClrLst/>
    <dgm:txLinClrLst/>
    <dgm:txFillClrLst/>
    <dgm:txEffectClrLst/>
  </dgm:styleLbl>
  <dgm:styleLbl name="node1">
    <dgm:fillClrLst>
      <a:schemeClr val="accent1">
        <a:alpha val="90000"/>
      </a:schemeClr>
      <a:schemeClr val="accent1">
        <a:alpha val="50000"/>
      </a:schemeClr>
    </dgm:fillClrLst>
    <dgm:linClrLst meth="repeat">
      <a:schemeClr val="lt1"/>
    </dgm:linClrLst>
    <dgm:effectClrLst/>
    <dgm:txLinClrLst/>
    <dgm:txFillClrLst/>
    <dgm:txEffectClrLst/>
  </dgm:styleLbl>
  <dgm:styleLbl name="alignNode1">
    <dgm:fillClrLst>
      <a:schemeClr val="accent1">
        <a:alpha val="90000"/>
      </a:schemeClr>
      <a:schemeClr val="accent1">
        <a:alpha val="50000"/>
      </a:schemeClr>
    </dgm:fillClrLst>
    <dgm:linClrLst>
      <a:schemeClr val="accent1">
        <a:alpha val="90000"/>
      </a:schemeClr>
      <a:schemeClr val="accent1">
        <a:alpha val="50000"/>
      </a:schemeClr>
    </dgm:linClrLst>
    <dgm:effectClrLst/>
    <dgm:txLinClrLst/>
    <dgm:txFillClrLst/>
    <dgm:txEffectClrLst/>
  </dgm:styleLbl>
  <dgm:styleLbl name="lnNode1">
    <dgm:fillClrLst>
      <a:schemeClr val="accent1">
        <a:shade val="90000"/>
      </a:schemeClr>
      <a:schemeClr val="accent1">
        <a:alpha val="50000"/>
        <a:tint val="5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alpha val="80000"/>
      </a:schemeClr>
    </dgm:fillClrLst>
    <dgm:linClrLst meth="repeat">
      <a:schemeClr val="lt1"/>
    </dgm:linClrLst>
    <dgm:effectClrLst/>
    <dgm:txLinClrLst/>
    <dgm:txFillClrLst/>
    <dgm:txEffectClrLst/>
  </dgm:styleLbl>
  <dgm:styleLbl name="node2">
    <dgm:fillClrLst>
      <a:schemeClr val="accent1">
        <a:alpha val="70000"/>
      </a:schemeClr>
    </dgm:fillClrLst>
    <dgm:linClrLst meth="repeat">
      <a:schemeClr val="lt1"/>
    </dgm:linClrLst>
    <dgm:effectClrLst/>
    <dgm:txLinClrLst/>
    <dgm:txFillClrLst/>
    <dgm:txEffectClrLst/>
  </dgm:styleLbl>
  <dgm:styleLbl name="node3">
    <dgm:fillClrLst>
      <a:schemeClr val="accent1">
        <a:alpha val="50000"/>
      </a:schemeClr>
    </dgm:fillClrLst>
    <dgm:linClrLst meth="repeat">
      <a:schemeClr val="lt1"/>
    </dgm:linClrLst>
    <dgm:effectClrLst/>
    <dgm:txLinClrLst/>
    <dgm:txFillClrLst/>
    <dgm:txEffectClrLst/>
  </dgm:styleLbl>
  <dgm:styleLbl name="node4">
    <dgm:fillClrLst>
      <a:schemeClr val="accent1">
        <a:alpha val="30000"/>
      </a:schemeClr>
    </dgm:fillClrLst>
    <dgm:linClrLst meth="repeat">
      <a:schemeClr val="lt1"/>
    </dgm:linClrLst>
    <dgm:effectClrLst/>
    <dgm:txLinClrLst/>
    <dgm:txFillClrLst/>
    <dgm:txEffectClrLst/>
  </dgm:styleLbl>
  <dgm:styleLbl name="fgImgPlace1">
    <dgm:fillClrLst>
      <a:schemeClr val="accent1">
        <a:tint val="50000"/>
        <a:alpha val="90000"/>
      </a:schemeClr>
      <a:schemeClr val="accent1">
        <a:tint val="20000"/>
        <a:alpha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f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bgSibTrans2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dgm:txEffectClrLst/>
  </dgm:styleLbl>
  <dgm:styleLbl name="sibTrans1D1">
    <dgm:fillClrLst>
      <a:schemeClr val="accent1">
        <a:shade val="90000"/>
      </a:schemeClr>
      <a:schemeClr val="accent1">
        <a:tint val="50000"/>
      </a:schemeClr>
    </dgm:fillClrLst>
    <dgm:linClrLst>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alpha val="90000"/>
      </a:schemeClr>
    </dgm:fillClrLst>
    <dgm:linClrLst meth="repeat">
      <a:schemeClr val="lt1"/>
    </dgm:linClrLst>
    <dgm:effectClrLst/>
    <dgm:txLinClrLst/>
    <dgm:txFillClrLst/>
    <dgm:txEffectClrLst/>
  </dgm:styleLbl>
  <dgm:styleLbl name="asst1">
    <dgm:fillClrLst meth="repeat">
      <a:schemeClr val="accent1">
        <a:alpha val="90000"/>
      </a:schemeClr>
    </dgm:fillClrLst>
    <dgm:linClrLst meth="repeat">
      <a:schemeClr val="lt1"/>
    </dgm:linClrLst>
    <dgm:effectClrLst/>
    <dgm:txLinClrLst/>
    <dgm:txFillClrLst/>
    <dgm:txEffectClrLst/>
  </dgm:styleLbl>
  <dgm:styleLbl name="asst2">
    <dgm:fillClrLst>
      <a:schemeClr val="accent1">
        <a:alpha val="90000"/>
      </a:schemeClr>
    </dgm:fillClrLst>
    <dgm:linClrLst meth="repeat">
      <a:schemeClr val="lt1"/>
    </dgm:linClrLst>
    <dgm:effectClrLst/>
    <dgm:txLinClrLst/>
    <dgm:txFillClrLst/>
    <dgm:txEffectClrLst/>
  </dgm:styleLbl>
  <dgm:styleLbl name="asst3">
    <dgm:fillClrLst>
      <a:schemeClr val="accent1">
        <a:alpha val="70000"/>
      </a:schemeClr>
    </dgm:fillClrLst>
    <dgm:linClrLst meth="repeat">
      <a:schemeClr val="lt1"/>
    </dgm:linClrLst>
    <dgm:effectClrLst/>
    <dgm:txLinClrLst/>
    <dgm:txFillClrLst/>
    <dgm:txEffectClrLst/>
  </dgm:styleLbl>
  <dgm:styleLbl name="asst4">
    <dgm:fillClrLst>
      <a:schemeClr val="accent1">
        <a:alpha val="50000"/>
      </a:schemeClr>
    </dgm:fillClrLst>
    <dgm:linClrLst meth="repeat">
      <a:schemeClr val="lt1"/>
    </dgm:linClrLst>
    <dgm:effectClrLst/>
    <dgm:txLinClrLst/>
    <dgm:txFillClrLst/>
    <dgm:txEffectClrLst/>
  </dgm:styleLbl>
  <dgm:styleLbl name="parChTrans2D1">
    <dgm:fillClrLst meth="repeat">
      <a:schemeClr val="accent1">
        <a:shade val="8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trAlignAcc1">
    <dgm:fillClrLst meth="repeat">
      <a:schemeClr val="lt1">
        <a:alpha val="4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bgAcc1">
    <dgm:fillClrLst meth="repeat">
      <a:schemeClr val="lt1">
        <a:alpha val="90000"/>
      </a:schemeClr>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FgAcc1">
    <dgm:fillClrLst meth="repeat">
      <a:schemeClr val="lt1"/>
    </dgm:fillClrLst>
    <dgm:linClrLst>
      <a:schemeClr val="accent1">
        <a:alpha val="90000"/>
      </a:schemeClr>
      <a:schemeClr val="accent1">
        <a:alpha val="5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a:schemeClr val="accent1">
        <a:alpha val="90000"/>
        <a:tint val="40000"/>
      </a:schemeClr>
      <a:schemeClr val="accent1">
        <a:alpha val="5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6B9CFA-A8B0-4002-B8FB-FCBA634FB23B}" type="doc">
      <dgm:prSet loTypeId="urn:microsoft.com/office/officeart/2005/8/layout/arrow6" loCatId="relationship" qsTypeId="urn:microsoft.com/office/officeart/2005/8/quickstyle/simple2" qsCatId="simple" csTypeId="urn:microsoft.com/office/officeart/2005/8/colors/accent1_5" csCatId="accent1" phldr="1"/>
      <dgm:spPr/>
      <dgm:t>
        <a:bodyPr/>
        <a:lstStyle/>
        <a:p>
          <a:endParaRPr lang="zh-CN" altLang="en-US"/>
        </a:p>
      </dgm:t>
    </dgm:pt>
    <dgm:pt modelId="{D3455D0A-B805-4616-A14A-67663FCE4C91}">
      <dgm:prSet phldrT="[文本]"/>
      <dgm:spPr/>
      <dgm:t>
        <a:bodyPr/>
        <a:lstStyle/>
        <a:p>
          <a:r>
            <a:rPr lang="zh-CN" altLang="en-US" dirty="0">
              <a:latin typeface="黑体" panose="02010609060101010101" pitchFamily="49" charset="-122"/>
              <a:ea typeface="黑体" panose="02010609060101010101" pitchFamily="49" charset="-122"/>
            </a:rPr>
            <a:t>商品林</a:t>
          </a:r>
        </a:p>
      </dgm:t>
    </dgm:pt>
    <dgm:pt modelId="{94D0C1AE-7BB3-474C-9763-9191F1AD6517}" type="parTrans" cxnId="{419FDC52-5A86-465E-969A-3777CF5D00AE}">
      <dgm:prSet/>
      <dgm:spPr/>
      <dgm:t>
        <a:bodyPr/>
        <a:lstStyle/>
        <a:p>
          <a:endParaRPr lang="zh-CN" altLang="en-US">
            <a:latin typeface="黑体" panose="02010609060101010101" pitchFamily="49" charset="-122"/>
            <a:ea typeface="黑体" panose="02010609060101010101" pitchFamily="49" charset="-122"/>
          </a:endParaRPr>
        </a:p>
      </dgm:t>
    </dgm:pt>
    <dgm:pt modelId="{6E2B5A57-732C-4DFC-B7AD-A11B6A556E51}" type="sibTrans" cxnId="{419FDC52-5A86-465E-969A-3777CF5D00AE}">
      <dgm:prSet/>
      <dgm:spPr/>
      <dgm:t>
        <a:bodyPr/>
        <a:lstStyle/>
        <a:p>
          <a:endParaRPr lang="zh-CN" altLang="en-US">
            <a:latin typeface="黑体" panose="02010609060101010101" pitchFamily="49" charset="-122"/>
            <a:ea typeface="黑体" panose="02010609060101010101" pitchFamily="49" charset="-122"/>
          </a:endParaRPr>
        </a:p>
      </dgm:t>
    </dgm:pt>
    <dgm:pt modelId="{0E046F28-E69A-4533-AD72-0DBC8B1A0894}">
      <dgm:prSet phldrT="[文本]"/>
      <dgm:spPr/>
      <dgm:t>
        <a:bodyPr/>
        <a:lstStyle/>
        <a:p>
          <a:r>
            <a:rPr lang="zh-CN" altLang="en-US" dirty="0">
              <a:latin typeface="黑体" panose="02010609060101010101" pitchFamily="49" charset="-122"/>
              <a:ea typeface="黑体" panose="02010609060101010101" pitchFamily="49" charset="-122"/>
            </a:rPr>
            <a:t>生态公益林</a:t>
          </a:r>
        </a:p>
      </dgm:t>
    </dgm:pt>
    <dgm:pt modelId="{8635A867-461A-4236-8D49-0B07C67307F7}" type="parTrans" cxnId="{BC265405-8059-493F-8C97-7D74896D3AD3}">
      <dgm:prSet/>
      <dgm:spPr/>
      <dgm:t>
        <a:bodyPr/>
        <a:lstStyle/>
        <a:p>
          <a:endParaRPr lang="zh-CN" altLang="en-US">
            <a:latin typeface="黑体" panose="02010609060101010101" pitchFamily="49" charset="-122"/>
            <a:ea typeface="黑体" panose="02010609060101010101" pitchFamily="49" charset="-122"/>
          </a:endParaRPr>
        </a:p>
      </dgm:t>
    </dgm:pt>
    <dgm:pt modelId="{D89D6F54-CDB4-4C2D-A762-FBABD069B90F}" type="sibTrans" cxnId="{BC265405-8059-493F-8C97-7D74896D3AD3}">
      <dgm:prSet/>
      <dgm:spPr/>
      <dgm:t>
        <a:bodyPr/>
        <a:lstStyle/>
        <a:p>
          <a:endParaRPr lang="zh-CN" altLang="en-US">
            <a:latin typeface="黑体" panose="02010609060101010101" pitchFamily="49" charset="-122"/>
            <a:ea typeface="黑体" panose="02010609060101010101" pitchFamily="49" charset="-122"/>
          </a:endParaRPr>
        </a:p>
      </dgm:t>
    </dgm:pt>
    <dgm:pt modelId="{E42046BF-8721-4100-A572-0607C89A7249}" type="pres">
      <dgm:prSet presAssocID="{DD6B9CFA-A8B0-4002-B8FB-FCBA634FB23B}" presName="compositeShape" presStyleCnt="0">
        <dgm:presLayoutVars>
          <dgm:chMax val="2"/>
          <dgm:dir/>
          <dgm:resizeHandles val="exact"/>
        </dgm:presLayoutVars>
      </dgm:prSet>
      <dgm:spPr/>
    </dgm:pt>
    <dgm:pt modelId="{3875AE0C-4668-4B34-B0E7-B6A9E2B3E72C}" type="pres">
      <dgm:prSet presAssocID="{DD6B9CFA-A8B0-4002-B8FB-FCBA634FB23B}" presName="ribbon" presStyleLbl="node1" presStyleIdx="0" presStyleCnt="1"/>
      <dgm:spPr/>
    </dgm:pt>
    <dgm:pt modelId="{251128D0-B08A-4FFD-9DDF-90F7FD22EA38}" type="pres">
      <dgm:prSet presAssocID="{DD6B9CFA-A8B0-4002-B8FB-FCBA634FB23B}" presName="leftArrowText" presStyleLbl="node1" presStyleIdx="0" presStyleCnt="1">
        <dgm:presLayoutVars>
          <dgm:chMax val="0"/>
          <dgm:bulletEnabled val="1"/>
        </dgm:presLayoutVars>
      </dgm:prSet>
      <dgm:spPr/>
    </dgm:pt>
    <dgm:pt modelId="{47C125D0-9A45-4560-B7A6-58E092682463}" type="pres">
      <dgm:prSet presAssocID="{DD6B9CFA-A8B0-4002-B8FB-FCBA634FB23B}" presName="rightArrowText" presStyleLbl="node1" presStyleIdx="0" presStyleCnt="1">
        <dgm:presLayoutVars>
          <dgm:chMax val="0"/>
          <dgm:bulletEnabled val="1"/>
        </dgm:presLayoutVars>
      </dgm:prSet>
      <dgm:spPr/>
    </dgm:pt>
  </dgm:ptLst>
  <dgm:cxnLst>
    <dgm:cxn modelId="{BC265405-8059-493F-8C97-7D74896D3AD3}" srcId="{DD6B9CFA-A8B0-4002-B8FB-FCBA634FB23B}" destId="{0E046F28-E69A-4533-AD72-0DBC8B1A0894}" srcOrd="1" destOrd="0" parTransId="{8635A867-461A-4236-8D49-0B07C67307F7}" sibTransId="{D89D6F54-CDB4-4C2D-A762-FBABD069B90F}"/>
    <dgm:cxn modelId="{419FDC52-5A86-465E-969A-3777CF5D00AE}" srcId="{DD6B9CFA-A8B0-4002-B8FB-FCBA634FB23B}" destId="{D3455D0A-B805-4616-A14A-67663FCE4C91}" srcOrd="0" destOrd="0" parTransId="{94D0C1AE-7BB3-474C-9763-9191F1AD6517}" sibTransId="{6E2B5A57-732C-4DFC-B7AD-A11B6A556E51}"/>
    <dgm:cxn modelId="{3D97095F-A2B1-418B-9FB4-A70E5DDEF8A9}" type="presOf" srcId="{DD6B9CFA-A8B0-4002-B8FB-FCBA634FB23B}" destId="{E42046BF-8721-4100-A572-0607C89A7249}" srcOrd="0" destOrd="0" presId="urn:microsoft.com/office/officeart/2005/8/layout/arrow6"/>
    <dgm:cxn modelId="{D3572176-0CFD-4ABC-B8A1-962E84D60E79}" type="presOf" srcId="{D3455D0A-B805-4616-A14A-67663FCE4C91}" destId="{251128D0-B08A-4FFD-9DDF-90F7FD22EA38}" srcOrd="0" destOrd="0" presId="urn:microsoft.com/office/officeart/2005/8/layout/arrow6"/>
    <dgm:cxn modelId="{07DE0EF2-AD52-44F3-B87F-C2D7A69A3980}" type="presOf" srcId="{0E046F28-E69A-4533-AD72-0DBC8B1A0894}" destId="{47C125D0-9A45-4560-B7A6-58E092682463}" srcOrd="0" destOrd="0" presId="urn:microsoft.com/office/officeart/2005/8/layout/arrow6"/>
    <dgm:cxn modelId="{58340403-69B7-42B3-B63C-4EDCC1B84DA2}" type="presParOf" srcId="{E42046BF-8721-4100-A572-0607C89A7249}" destId="{3875AE0C-4668-4B34-B0E7-B6A9E2B3E72C}" srcOrd="0" destOrd="0" presId="urn:microsoft.com/office/officeart/2005/8/layout/arrow6"/>
    <dgm:cxn modelId="{9C6BF927-525C-4EEC-8A19-B14BDEE373CA}" type="presParOf" srcId="{E42046BF-8721-4100-A572-0607C89A7249}" destId="{251128D0-B08A-4FFD-9DDF-90F7FD22EA38}" srcOrd="1" destOrd="0" presId="urn:microsoft.com/office/officeart/2005/8/layout/arrow6"/>
    <dgm:cxn modelId="{4C3319A5-12C5-4498-A11F-49EFAD1E4623}" type="presParOf" srcId="{E42046BF-8721-4100-A572-0607C89A7249}" destId="{47C125D0-9A45-4560-B7A6-58E092682463}" srcOrd="2" destOrd="0" presId="urn:microsoft.com/office/officeart/2005/8/layout/arrow6"/>
  </dgm:cxnLst>
  <dgm:bg>
    <a:solidFill>
      <a:srgbClr val="3FBCF0"/>
    </a:solidFill>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875AE0C-4668-4B34-B0E7-B6A9E2B3E72C}">
      <dsp:nvSpPr>
        <dsp:cNvPr id="0" name=""/>
        <dsp:cNvSpPr/>
      </dsp:nvSpPr>
      <dsp:spPr>
        <a:xfrm>
          <a:off x="0" y="1220311"/>
          <a:ext cx="8229600" cy="3291840"/>
        </a:xfrm>
        <a:prstGeom prst="leftRightRibbon">
          <a:avLst/>
        </a:prstGeom>
        <a:solidFill>
          <a:schemeClr val="accent1">
            <a:alpha val="90000"/>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sp>
    <dsp:sp modelId="{251128D0-B08A-4FFD-9DDF-90F7FD22EA38}">
      <dsp:nvSpPr>
        <dsp:cNvPr id="0" name=""/>
        <dsp:cNvSpPr/>
      </dsp:nvSpPr>
      <dsp:spPr>
        <a:xfrm>
          <a:off x="987552" y="1796383"/>
          <a:ext cx="2715768" cy="1613001"/>
        </a:xfrm>
        <a:prstGeom prst="rect">
          <a:avLst/>
        </a:prstGeom>
        <a:noFill/>
        <a:ln w="38100" cap="flat" cmpd="sng" algn="ctr">
          <a:noFill/>
          <a:prstDash val="solid"/>
        </a:ln>
        <a:effectLst>
          <a:outerShdw blurRad="40000" dist="20000" dir="5400000" rotWithShape="0">
            <a:srgbClr val="000000">
              <a:alpha val="38000"/>
            </a:srgbClr>
          </a:outerShdw>
        </a:effectLst>
        <a:sp3d/>
      </dsp:spPr>
      <dsp:style>
        <a:lnRef idx="3">
          <a:scrgbClr r="0" g="0" b="0"/>
        </a:lnRef>
        <a:fillRef idx="1">
          <a:scrgbClr r="0" g="0" b="0"/>
        </a:fillRef>
        <a:effectRef idx="1">
          <a:scrgbClr r="0" g="0" b="0"/>
        </a:effectRef>
        <a:fontRef idx="minor">
          <a:schemeClr val="lt1"/>
        </a:fontRef>
      </dsp:style>
      <dsp:txBody>
        <a:bodyPr spcFirstLastPara="0" vert="horz" wrap="square" lIns="0" tIns="177800" rIns="0" bIns="190500" numCol="1" spcCol="1270" anchor="ctr" anchorCtr="0">
          <a:noAutofit/>
        </a:bodyPr>
        <a:lstStyle/>
        <a:p>
          <a:pPr marL="0" lvl="0" indent="0" algn="ctr" defTabSz="2222500">
            <a:lnSpc>
              <a:spcPct val="90000"/>
            </a:lnSpc>
            <a:spcBef>
              <a:spcPct val="0"/>
            </a:spcBef>
            <a:spcAft>
              <a:spcPct val="35000"/>
            </a:spcAft>
            <a:buNone/>
          </a:pPr>
          <a:r>
            <a:rPr lang="zh-CN" altLang="en-US" sz="5000" kern="1200" dirty="0">
              <a:latin typeface="黑体" panose="02010609060101010101" pitchFamily="49" charset="-122"/>
              <a:ea typeface="黑体" panose="02010609060101010101" pitchFamily="49" charset="-122"/>
            </a:rPr>
            <a:t>商品林</a:t>
          </a:r>
        </a:p>
      </dsp:txBody>
      <dsp:txXfrm>
        <a:off x="987552" y="1796383"/>
        <a:ext cx="2715768" cy="1613001"/>
      </dsp:txXfrm>
    </dsp:sp>
    <dsp:sp modelId="{47C125D0-9A45-4560-B7A6-58E092682463}">
      <dsp:nvSpPr>
        <dsp:cNvPr id="0" name=""/>
        <dsp:cNvSpPr/>
      </dsp:nvSpPr>
      <dsp:spPr>
        <a:xfrm>
          <a:off x="4114800" y="2323077"/>
          <a:ext cx="3209544" cy="1613001"/>
        </a:xfrm>
        <a:prstGeom prst="rect">
          <a:avLst/>
        </a:prstGeom>
        <a:noFill/>
        <a:ln w="38100" cap="flat" cmpd="sng" algn="ctr">
          <a:noFill/>
          <a:prstDash val="solid"/>
        </a:ln>
        <a:effectLst>
          <a:outerShdw blurRad="40000" dist="20000" dir="5400000" rotWithShape="0">
            <a:srgbClr val="000000">
              <a:alpha val="38000"/>
            </a:srgbClr>
          </a:outerShdw>
        </a:effectLst>
        <a:sp3d/>
      </dsp:spPr>
      <dsp:style>
        <a:lnRef idx="3">
          <a:scrgbClr r="0" g="0" b="0"/>
        </a:lnRef>
        <a:fillRef idx="1">
          <a:scrgbClr r="0" g="0" b="0"/>
        </a:fillRef>
        <a:effectRef idx="1">
          <a:scrgbClr r="0" g="0" b="0"/>
        </a:effectRef>
        <a:fontRef idx="minor">
          <a:schemeClr val="lt1"/>
        </a:fontRef>
      </dsp:style>
      <dsp:txBody>
        <a:bodyPr spcFirstLastPara="0" vert="horz" wrap="square" lIns="0" tIns="177800" rIns="0" bIns="190500" numCol="1" spcCol="1270" anchor="ctr" anchorCtr="0">
          <a:noAutofit/>
        </a:bodyPr>
        <a:lstStyle/>
        <a:p>
          <a:pPr marL="0" lvl="0" indent="0" algn="ctr" defTabSz="2222500">
            <a:lnSpc>
              <a:spcPct val="90000"/>
            </a:lnSpc>
            <a:spcBef>
              <a:spcPct val="0"/>
            </a:spcBef>
            <a:spcAft>
              <a:spcPct val="35000"/>
            </a:spcAft>
            <a:buNone/>
          </a:pPr>
          <a:r>
            <a:rPr lang="zh-CN" altLang="en-US" sz="5000" kern="1200" dirty="0">
              <a:latin typeface="黑体" panose="02010609060101010101" pitchFamily="49" charset="-122"/>
              <a:ea typeface="黑体" panose="02010609060101010101" pitchFamily="49" charset="-122"/>
            </a:rPr>
            <a:t>生态公益林</a:t>
          </a:r>
        </a:p>
      </dsp:txBody>
      <dsp:txXfrm>
        <a:off x="4114800" y="2323077"/>
        <a:ext cx="3209544" cy="1613001"/>
      </dsp:txXfrm>
    </dsp:sp>
  </dsp:spTree>
</dsp:drawing>
</file>

<file path=ppt/diagrams/layout1.xml><?xml version="1.0" encoding="utf-8"?>
<dgm:layoutDef xmlns:dgm="http://schemas.openxmlformats.org/drawingml/2006/diagram" xmlns:a="http://schemas.openxmlformats.org/drawingml/2006/main" uniqueId="urn:microsoft.com/office/officeart/2005/8/layout/arrow6">
  <dgm:title val=""/>
  <dgm:desc val=""/>
  <dgm:catLst>
    <dgm:cat type="relationship" pri="4000"/>
    <dgm:cat type="process" pri="29000"/>
  </dgm:catLst>
  <dgm:sampData>
    <dgm:dataModel>
      <dgm:ptLst>
        <dgm:pt modelId="0" type="doc"/>
        <dgm:pt modelId="1">
          <dgm:prSet phldr="1"/>
        </dgm:pt>
        <dgm:pt modelId="2">
          <dgm:prSet phldr="1"/>
        </dgm:pt>
      </dgm:ptLst>
      <dgm:cxnLst>
        <dgm:cxn modelId="4" srcId="0" destId="1" srcOrd="0" destOrd="0"/>
        <dgm:cxn modelId="5" srcId="0" destId="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Lst>
      <dgm:cxnLst>
        <dgm:cxn modelId="3" srcId="0" destId="1" srcOrd="0" destOrd="0"/>
        <dgm:cxn modelId="4" srcId="0" destId="2" srcOrd="1" destOrd="0"/>
      </dgm:cxnLst>
      <dgm:bg/>
      <dgm:whole/>
    </dgm:dataModel>
  </dgm:clrData>
  <dgm:layoutNode name="compositeShape">
    <dgm:varLst>
      <dgm:chMax val="2"/>
      <dgm:dir/>
      <dgm:resizeHandles val="exact"/>
    </dgm:varLst>
    <dgm:alg type="composite">
      <dgm:param type="horzAlign" val="ctr"/>
      <dgm:param type="vertAlign" val="mid"/>
      <dgm:param type="ar" val="2.5"/>
    </dgm:alg>
    <dgm:shape xmlns:r="http://schemas.openxmlformats.org/officeDocument/2006/relationships" r:blip="">
      <dgm:adjLst/>
    </dgm:shape>
    <dgm:presOf/>
    <dgm:constrLst>
      <dgm:constr type="primFontSz" for="des" ptType="node" op="equ"/>
      <dgm:constr type="w" for="ch" forName="ribbon" refType="h" refFor="ch" refForName="ribbon" fact="2.5"/>
      <dgm:constr type="h" for="ch" forName="leftArrowText" refType="h" fact="0.49"/>
      <dgm:constr type="ctrY" for="ch" forName="leftArrowText" refType="ctrY" refFor="ch" refForName="ribbon"/>
      <dgm:constr type="ctrYOff" for="ch" forName="leftArrowText" refType="h" refFor="ch" refForName="ribbon" fact="-0.08"/>
      <dgm:constr type="l" for="ch" forName="leftArrowText" refType="w" refFor="ch" refForName="ribbon" fact="0.12"/>
      <dgm:constr type="r" for="ch" forName="leftArrowText" refType="w" refFor="ch" refForName="ribbon" fact="0.45"/>
      <dgm:constr type="h" for="ch" forName="rightArrowText" refType="h" fact="0.49"/>
      <dgm:constr type="ctrY" for="ch" forName="rightArrowText" refType="ctrY" refFor="ch" refForName="ribbon"/>
      <dgm:constr type="ctrYOff" for="ch" forName="rightArrowText" refType="h" refFor="ch" refForName="ribbon" fact="0.08"/>
      <dgm:constr type="l" for="ch" forName="rightArrowText" refType="w" refFor="ch" refForName="ribbon" fact="0.5"/>
      <dgm:constr type="r" for="ch" forName="rightArrowText" refType="w" refFor="ch" refForName="ribbon" fact="0.89"/>
    </dgm:constrLst>
    <dgm:ruleLst/>
    <dgm:choose name="Name0">
      <dgm:if name="Name1" axis="ch" ptType="node" func="cnt" op="gte" val="1">
        <dgm:layoutNode name="ribbon" styleLbl="node1">
          <dgm:alg type="sp"/>
          <dgm:shape xmlns:r="http://schemas.openxmlformats.org/officeDocument/2006/relationships" type="leftRightRibbon" r:blip="">
            <dgm:adjLst/>
          </dgm:shape>
          <dgm:presOf/>
          <dgm:constrLst/>
          <dgm:ruleLst/>
        </dgm:layoutNode>
        <dgm:layoutNode name="leftArrowText" styleLbl="node1">
          <dgm:varLst>
            <dgm:chMax val="0"/>
            <dgm:bulletEnabled val="1"/>
          </dgm:varLst>
          <dgm:alg type="tx">
            <dgm:param type="txAnchorVertCh" val="mid"/>
          </dgm:alg>
          <dgm:shape xmlns:r="http://schemas.openxmlformats.org/officeDocument/2006/relationships" type="rect" r:blip="" hideGeom="1">
            <dgm:adjLst/>
          </dgm:shape>
          <dgm:choose name="Name2">
            <dgm:if name="Name3" func="var" arg="dir" op="equ" val="norm">
              <dgm:presOf axis="ch desOrSelf" ptType="node node" st="1 1" cnt="1 0"/>
            </dgm:if>
            <dgm:else name="Name4">
              <dgm:presOf axis="ch desOrSelf" ptType="node node" st="2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layoutNode name="rightArrowText" styleLbl="node1">
          <dgm:varLst>
            <dgm:chMax val="0"/>
            <dgm:bulletEnabled val="1"/>
          </dgm:varLst>
          <dgm:alg type="tx">
            <dgm:param type="txAnchorVertCh" val="mid"/>
          </dgm:alg>
          <dgm:shape xmlns:r="http://schemas.openxmlformats.org/officeDocument/2006/relationships" type="rect" r:blip="" hideGeom="1">
            <dgm:adjLst/>
          </dgm:shape>
          <dgm:choose name="Name5">
            <dgm:if name="Name6" func="var" arg="dir" op="equ" val="norm">
              <dgm:presOf axis="ch desOrSelf" ptType="node node" st="2 1" cnt="1 0"/>
            </dgm:if>
            <dgm:else name="Name7">
              <dgm:presOf axis="ch desOrSelf" ptType="node node" st="1 1" cnt="1 0"/>
            </dgm:else>
          </dgm:choose>
          <dgm:constrLst>
            <dgm:constr type="primFontSz" val="65"/>
            <dgm:constr type="tMarg" refType="primFontSz" fact="0.28"/>
            <dgm:constr type="lMarg"/>
            <dgm:constr type="bMarg" refType="primFontSz" fact="0.3"/>
            <dgm:constr type="rMarg"/>
          </dgm:constrLst>
          <dgm:ruleLst>
            <dgm:rule type="primFontSz" val="5" fact="NaN" max="NaN"/>
          </dgm:ruleLst>
        </dgm:layoutNode>
      </dgm:if>
      <dgm:else name="Name8"/>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EDB60B0-0FF6-4825-BC90-F0AC05B1D470}" type="datetimeFigureOut">
              <a:rPr lang="zh-CN" altLang="en-US" smtClean="0"/>
              <a:t>2019/5/26</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305D9F5-6CEB-4FFC-8BDF-7C6588F48DCF}" type="slidenum">
              <a:rPr lang="zh-CN" altLang="en-US" smtClean="0"/>
              <a:t>‹#›</a:t>
            </a:fld>
            <a:endParaRPr lang="zh-CN" altLang="en-US"/>
          </a:p>
        </p:txBody>
      </p:sp>
    </p:spTree>
    <p:extLst>
      <p:ext uri="{BB962C8B-B14F-4D97-AF65-F5344CB8AC3E}">
        <p14:creationId xmlns:p14="http://schemas.microsoft.com/office/powerpoint/2010/main" val="10985165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CA"/>
          </a:p>
        </p:txBody>
      </p:sp>
      <p:sp>
        <p:nvSpPr>
          <p:cNvPr id="7475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8D5269CB-817B-4DA5-A7AA-D4BFAA44D143}" type="slidenum">
              <a:rPr lang="en-CA">
                <a:latin typeface="Calibri" pitchFamily="34" charset="0"/>
              </a:rPr>
              <a:pPr eaLnBrk="1" hangingPunct="1"/>
              <a:t>10</a:t>
            </a:fld>
            <a:endParaRPr lang="en-CA">
              <a:latin typeface="Calibri" pitchFamily="34" charset="0"/>
            </a:endParaRPr>
          </a:p>
        </p:txBody>
      </p:sp>
    </p:spTree>
    <p:extLst>
      <p:ext uri="{BB962C8B-B14F-4D97-AF65-F5344CB8AC3E}">
        <p14:creationId xmlns:p14="http://schemas.microsoft.com/office/powerpoint/2010/main" val="3384475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CA"/>
          </a:p>
        </p:txBody>
      </p:sp>
      <p:sp>
        <p:nvSpPr>
          <p:cNvPr id="7475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8D5269CB-817B-4DA5-A7AA-D4BFAA44D143}" type="slidenum">
              <a:rPr lang="en-CA">
                <a:latin typeface="Calibri" pitchFamily="34" charset="0"/>
              </a:rPr>
              <a:pPr eaLnBrk="1" hangingPunct="1"/>
              <a:t>12</a:t>
            </a:fld>
            <a:endParaRPr lang="en-CA">
              <a:latin typeface="Calibri" pitchFamily="34" charset="0"/>
            </a:endParaRPr>
          </a:p>
        </p:txBody>
      </p:sp>
    </p:spTree>
    <p:extLst>
      <p:ext uri="{BB962C8B-B14F-4D97-AF65-F5344CB8AC3E}">
        <p14:creationId xmlns:p14="http://schemas.microsoft.com/office/powerpoint/2010/main" val="26976516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475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CA"/>
          </a:p>
        </p:txBody>
      </p:sp>
      <p:sp>
        <p:nvSpPr>
          <p:cNvPr id="7475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8D5269CB-817B-4DA5-A7AA-D4BFAA44D143}" type="slidenum">
              <a:rPr lang="en-CA">
                <a:latin typeface="Calibri" pitchFamily="34" charset="0"/>
              </a:rPr>
              <a:pPr eaLnBrk="1" hangingPunct="1"/>
              <a:t>13</a:t>
            </a:fld>
            <a:endParaRPr lang="en-CA">
              <a:latin typeface="Calibri" pitchFamily="34" charset="0"/>
            </a:endParaRPr>
          </a:p>
        </p:txBody>
      </p:sp>
    </p:spTree>
    <p:extLst>
      <p:ext uri="{BB962C8B-B14F-4D97-AF65-F5344CB8AC3E}">
        <p14:creationId xmlns:p14="http://schemas.microsoft.com/office/powerpoint/2010/main" val="24183090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577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CA"/>
          </a:p>
        </p:txBody>
      </p:sp>
      <p:sp>
        <p:nvSpPr>
          <p:cNvPr id="7578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6D21AEC1-2D4E-4CD7-9138-DCC36C386A8D}" type="slidenum">
              <a:rPr lang="en-CA">
                <a:latin typeface="Calibri" pitchFamily="34" charset="0"/>
              </a:rPr>
              <a:pPr eaLnBrk="1" hangingPunct="1"/>
              <a:t>27</a:t>
            </a:fld>
            <a:endParaRPr lang="en-CA">
              <a:latin typeface="Calibri" pitchFamily="34" charset="0"/>
            </a:endParaRPr>
          </a:p>
        </p:txBody>
      </p:sp>
    </p:spTree>
    <p:extLst>
      <p:ext uri="{BB962C8B-B14F-4D97-AF65-F5344CB8AC3E}">
        <p14:creationId xmlns:p14="http://schemas.microsoft.com/office/powerpoint/2010/main" val="10957496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305D9F5-6CEB-4FFC-8BDF-7C6588F48DCF}" type="slidenum">
              <a:rPr lang="zh-CN" altLang="en-US" smtClean="0"/>
              <a:t>28</a:t>
            </a:fld>
            <a:endParaRPr lang="zh-CN" altLang="en-US"/>
          </a:p>
        </p:txBody>
      </p:sp>
    </p:spTree>
    <p:extLst>
      <p:ext uri="{BB962C8B-B14F-4D97-AF65-F5344CB8AC3E}">
        <p14:creationId xmlns:p14="http://schemas.microsoft.com/office/powerpoint/2010/main" val="7239906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CA"/>
          </a:p>
        </p:txBody>
      </p:sp>
      <p:sp>
        <p:nvSpPr>
          <p:cNvPr id="7680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301330E0-4093-427F-BD66-A44D51F2852F}" type="slidenum">
              <a:rPr lang="en-CA">
                <a:latin typeface="Calibri" pitchFamily="34" charset="0"/>
              </a:rPr>
              <a:pPr eaLnBrk="1" hangingPunct="1"/>
              <a:t>39</a:t>
            </a:fld>
            <a:endParaRPr lang="en-CA">
              <a:latin typeface="Calibri" pitchFamily="34" charset="0"/>
            </a:endParaRPr>
          </a:p>
        </p:txBody>
      </p:sp>
    </p:spTree>
    <p:extLst>
      <p:ext uri="{BB962C8B-B14F-4D97-AF65-F5344CB8AC3E}">
        <p14:creationId xmlns:p14="http://schemas.microsoft.com/office/powerpoint/2010/main" val="8344214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CA"/>
          </a:p>
        </p:txBody>
      </p:sp>
      <p:sp>
        <p:nvSpPr>
          <p:cNvPr id="7680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301330E0-4093-427F-BD66-A44D51F2852F}" type="slidenum">
              <a:rPr lang="en-CA">
                <a:latin typeface="Calibri" pitchFamily="34" charset="0"/>
              </a:rPr>
              <a:pPr eaLnBrk="1" hangingPunct="1"/>
              <a:t>40</a:t>
            </a:fld>
            <a:endParaRPr lang="en-CA">
              <a:latin typeface="Calibri" pitchFamily="34" charset="0"/>
            </a:endParaRPr>
          </a:p>
        </p:txBody>
      </p:sp>
    </p:spTree>
    <p:extLst>
      <p:ext uri="{BB962C8B-B14F-4D97-AF65-F5344CB8AC3E}">
        <p14:creationId xmlns:p14="http://schemas.microsoft.com/office/powerpoint/2010/main" val="2335764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CA"/>
          </a:p>
        </p:txBody>
      </p:sp>
      <p:sp>
        <p:nvSpPr>
          <p:cNvPr id="7680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301330E0-4093-427F-BD66-A44D51F2852F}" type="slidenum">
              <a:rPr lang="en-CA">
                <a:latin typeface="Calibri" pitchFamily="34" charset="0"/>
              </a:rPr>
              <a:pPr eaLnBrk="1" hangingPunct="1"/>
              <a:t>41</a:t>
            </a:fld>
            <a:endParaRPr lang="en-CA">
              <a:latin typeface="Calibri" pitchFamily="34" charset="0"/>
            </a:endParaRPr>
          </a:p>
        </p:txBody>
      </p:sp>
    </p:spTree>
    <p:extLst>
      <p:ext uri="{BB962C8B-B14F-4D97-AF65-F5344CB8AC3E}">
        <p14:creationId xmlns:p14="http://schemas.microsoft.com/office/powerpoint/2010/main" val="1384181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68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en-CA"/>
          </a:p>
        </p:txBody>
      </p:sp>
      <p:sp>
        <p:nvSpPr>
          <p:cNvPr id="7680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fld id="{301330E0-4093-427F-BD66-A44D51F2852F}" type="slidenum">
              <a:rPr lang="en-CA">
                <a:latin typeface="Calibri" pitchFamily="34" charset="0"/>
              </a:rPr>
              <a:pPr eaLnBrk="1" hangingPunct="1"/>
              <a:t>42</a:t>
            </a:fld>
            <a:endParaRPr lang="en-CA">
              <a:latin typeface="Calibri" pitchFamily="34" charset="0"/>
            </a:endParaRPr>
          </a:p>
        </p:txBody>
      </p:sp>
    </p:spTree>
    <p:extLst>
      <p:ext uri="{BB962C8B-B14F-4D97-AF65-F5344CB8AC3E}">
        <p14:creationId xmlns:p14="http://schemas.microsoft.com/office/powerpoint/2010/main" val="6507009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4158" y="-22571"/>
            <a:ext cx="9175505" cy="6939799"/>
          </a:xfrm>
          <a:custGeom>
            <a:avLst/>
            <a:gdLst>
              <a:gd name="connsiteX0" fmla="*/ 0 w 7772400"/>
              <a:gd name="connsiteY0" fmla="*/ 1470025 h 1470025"/>
              <a:gd name="connsiteX1" fmla="*/ 367506 w 7772400"/>
              <a:gd name="connsiteY1" fmla="*/ 0 h 1470025"/>
              <a:gd name="connsiteX2" fmla="*/ 7404894 w 7772400"/>
              <a:gd name="connsiteY2" fmla="*/ 0 h 1470025"/>
              <a:gd name="connsiteX3" fmla="*/ 7772400 w 7772400"/>
              <a:gd name="connsiteY3" fmla="*/ 1470025 h 1470025"/>
              <a:gd name="connsiteX4" fmla="*/ 0 w 7772400"/>
              <a:gd name="connsiteY4" fmla="*/ 1470025 h 1470025"/>
              <a:gd name="connsiteX0" fmla="*/ 671585 w 8443985"/>
              <a:gd name="connsiteY0" fmla="*/ 3623021 h 3623021"/>
              <a:gd name="connsiteX1" fmla="*/ 0 w 8443985"/>
              <a:gd name="connsiteY1" fmla="*/ 0 h 3623021"/>
              <a:gd name="connsiteX2" fmla="*/ 8076479 w 8443985"/>
              <a:gd name="connsiteY2" fmla="*/ 2152996 h 3623021"/>
              <a:gd name="connsiteX3" fmla="*/ 8443985 w 8443985"/>
              <a:gd name="connsiteY3" fmla="*/ 3623021 h 3623021"/>
              <a:gd name="connsiteX4" fmla="*/ 671585 w 8443985"/>
              <a:gd name="connsiteY4" fmla="*/ 3623021 h 3623021"/>
              <a:gd name="connsiteX0" fmla="*/ 0 w 8462357"/>
              <a:gd name="connsiteY0" fmla="*/ 6939799 h 6939799"/>
              <a:gd name="connsiteX1" fmla="*/ 18372 w 8462357"/>
              <a:gd name="connsiteY1" fmla="*/ 0 h 6939799"/>
              <a:gd name="connsiteX2" fmla="*/ 8094851 w 8462357"/>
              <a:gd name="connsiteY2" fmla="*/ 2152996 h 6939799"/>
              <a:gd name="connsiteX3" fmla="*/ 8462357 w 8462357"/>
              <a:gd name="connsiteY3" fmla="*/ 3623021 h 6939799"/>
              <a:gd name="connsiteX4" fmla="*/ 0 w 8462357"/>
              <a:gd name="connsiteY4" fmla="*/ 6939799 h 6939799"/>
              <a:gd name="connsiteX0" fmla="*/ 0 w 9175505"/>
              <a:gd name="connsiteY0" fmla="*/ 6939799 h 6939799"/>
              <a:gd name="connsiteX1" fmla="*/ 18372 w 9175505"/>
              <a:gd name="connsiteY1" fmla="*/ 0 h 6939799"/>
              <a:gd name="connsiteX2" fmla="*/ 9175505 w 9175505"/>
              <a:gd name="connsiteY2" fmla="*/ 1945178 h 6939799"/>
              <a:gd name="connsiteX3" fmla="*/ 8462357 w 9175505"/>
              <a:gd name="connsiteY3" fmla="*/ 3623021 h 6939799"/>
              <a:gd name="connsiteX4" fmla="*/ 0 w 9175505"/>
              <a:gd name="connsiteY4" fmla="*/ 6939799 h 6939799"/>
              <a:gd name="connsiteX0" fmla="*/ 0 w 9175505"/>
              <a:gd name="connsiteY0" fmla="*/ 6939799 h 6939799"/>
              <a:gd name="connsiteX1" fmla="*/ 18372 w 9175505"/>
              <a:gd name="connsiteY1" fmla="*/ 0 h 6939799"/>
              <a:gd name="connsiteX2" fmla="*/ 9175505 w 9175505"/>
              <a:gd name="connsiteY2" fmla="*/ 1945178 h 6939799"/>
              <a:gd name="connsiteX3" fmla="*/ 8237913 w 9175505"/>
              <a:gd name="connsiteY3" fmla="*/ 4071909 h 6939799"/>
              <a:gd name="connsiteX4" fmla="*/ 0 w 9175505"/>
              <a:gd name="connsiteY4" fmla="*/ 6939799 h 6939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75505" h="6939799">
                <a:moveTo>
                  <a:pt x="0" y="6939799"/>
                </a:moveTo>
                <a:lnTo>
                  <a:pt x="18372" y="0"/>
                </a:lnTo>
                <a:lnTo>
                  <a:pt x="9175505" y="1945178"/>
                </a:lnTo>
                <a:lnTo>
                  <a:pt x="8237913" y="4071909"/>
                </a:lnTo>
                <a:lnTo>
                  <a:pt x="0" y="6939799"/>
                </a:lnTo>
                <a:close/>
              </a:path>
            </a:pathLst>
          </a:custGeom>
          <a:solidFill>
            <a:srgbClr val="3FBCF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txBody>
          <a:bodyPr/>
          <a:lstStyle/>
          <a:p>
            <a:r>
              <a:rPr lang="zh-CN" altLang="en-US"/>
              <a:t>单击此处编辑母版标题样式</a:t>
            </a:r>
          </a:p>
        </p:txBody>
      </p:sp>
      <p:sp>
        <p:nvSpPr>
          <p:cNvPr id="3" name="副标题 2"/>
          <p:cNvSpPr>
            <a:spLocks noGrp="1"/>
          </p:cNvSpPr>
          <p:nvPr>
            <p:ph type="subTitle" idx="1"/>
          </p:nvPr>
        </p:nvSpPr>
        <p:spPr>
          <a:xfrm>
            <a:off x="62391" y="4437112"/>
            <a:ext cx="9114324" cy="2074306"/>
          </a:xfrm>
          <a:custGeom>
            <a:avLst/>
            <a:gdLst>
              <a:gd name="connsiteX0" fmla="*/ 0 w 6152728"/>
              <a:gd name="connsiteY0" fmla="*/ 1054968 h 1054968"/>
              <a:gd name="connsiteX1" fmla="*/ 263742 w 6152728"/>
              <a:gd name="connsiteY1" fmla="*/ 0 h 1054968"/>
              <a:gd name="connsiteX2" fmla="*/ 5888986 w 6152728"/>
              <a:gd name="connsiteY2" fmla="*/ 0 h 1054968"/>
              <a:gd name="connsiteX3" fmla="*/ 6152728 w 6152728"/>
              <a:gd name="connsiteY3" fmla="*/ 1054968 h 1054968"/>
              <a:gd name="connsiteX4" fmla="*/ 0 w 6152728"/>
              <a:gd name="connsiteY4" fmla="*/ 1054968 h 1054968"/>
              <a:gd name="connsiteX0" fmla="*/ 0 w 6476924"/>
              <a:gd name="connsiteY0" fmla="*/ 1054968 h 1254473"/>
              <a:gd name="connsiteX1" fmla="*/ 263742 w 6476924"/>
              <a:gd name="connsiteY1" fmla="*/ 0 h 1254473"/>
              <a:gd name="connsiteX2" fmla="*/ 5888986 w 6476924"/>
              <a:gd name="connsiteY2" fmla="*/ 0 h 1254473"/>
              <a:gd name="connsiteX3" fmla="*/ 6476924 w 6476924"/>
              <a:gd name="connsiteY3" fmla="*/ 1254473 h 1254473"/>
              <a:gd name="connsiteX4" fmla="*/ 0 w 6476924"/>
              <a:gd name="connsiteY4" fmla="*/ 1054968 h 1254473"/>
              <a:gd name="connsiteX0" fmla="*/ 0 w 6476924"/>
              <a:gd name="connsiteY0" fmla="*/ 1919491 h 2118996"/>
              <a:gd name="connsiteX1" fmla="*/ 263742 w 6476924"/>
              <a:gd name="connsiteY1" fmla="*/ 864523 h 2118996"/>
              <a:gd name="connsiteX2" fmla="*/ 6454252 w 6476924"/>
              <a:gd name="connsiteY2" fmla="*/ 0 h 2118996"/>
              <a:gd name="connsiteX3" fmla="*/ 6476924 w 6476924"/>
              <a:gd name="connsiteY3" fmla="*/ 2118996 h 2118996"/>
              <a:gd name="connsiteX4" fmla="*/ 0 w 6476924"/>
              <a:gd name="connsiteY4" fmla="*/ 1919491 h 2118996"/>
              <a:gd name="connsiteX0" fmla="*/ 0 w 6875935"/>
              <a:gd name="connsiteY0" fmla="*/ 2218749 h 2218749"/>
              <a:gd name="connsiteX1" fmla="*/ 662753 w 6875935"/>
              <a:gd name="connsiteY1" fmla="*/ 864523 h 2218749"/>
              <a:gd name="connsiteX2" fmla="*/ 6853263 w 6875935"/>
              <a:gd name="connsiteY2" fmla="*/ 0 h 2218749"/>
              <a:gd name="connsiteX3" fmla="*/ 6875935 w 6875935"/>
              <a:gd name="connsiteY3" fmla="*/ 2118996 h 2218749"/>
              <a:gd name="connsiteX4" fmla="*/ 0 w 6875935"/>
              <a:gd name="connsiteY4" fmla="*/ 2218749 h 2218749"/>
              <a:gd name="connsiteX0" fmla="*/ 658971 w 7534906"/>
              <a:gd name="connsiteY0" fmla="*/ 2218749 h 2218749"/>
              <a:gd name="connsiteX1" fmla="*/ 0 w 7534906"/>
              <a:gd name="connsiteY1" fmla="*/ 282632 h 2218749"/>
              <a:gd name="connsiteX2" fmla="*/ 7512234 w 7534906"/>
              <a:gd name="connsiteY2" fmla="*/ 0 h 2218749"/>
              <a:gd name="connsiteX3" fmla="*/ 7534906 w 7534906"/>
              <a:gd name="connsiteY3" fmla="*/ 2118996 h 2218749"/>
              <a:gd name="connsiteX4" fmla="*/ 658971 w 7534906"/>
              <a:gd name="connsiteY4" fmla="*/ 2218749 h 2218749"/>
              <a:gd name="connsiteX0" fmla="*/ 658971 w 7534906"/>
              <a:gd name="connsiteY0" fmla="*/ 2218749 h 2218749"/>
              <a:gd name="connsiteX1" fmla="*/ 0 w 7534906"/>
              <a:gd name="connsiteY1" fmla="*/ 282632 h 2218749"/>
              <a:gd name="connsiteX2" fmla="*/ 7512234 w 7534906"/>
              <a:gd name="connsiteY2" fmla="*/ 0 h 2218749"/>
              <a:gd name="connsiteX3" fmla="*/ 7534906 w 7534906"/>
              <a:gd name="connsiteY3" fmla="*/ 2118996 h 2218749"/>
              <a:gd name="connsiteX4" fmla="*/ 658971 w 7534906"/>
              <a:gd name="connsiteY4" fmla="*/ 2218749 h 2218749"/>
              <a:gd name="connsiteX0" fmla="*/ 658971 w 7534906"/>
              <a:gd name="connsiteY0" fmla="*/ 2218749 h 2218749"/>
              <a:gd name="connsiteX1" fmla="*/ 0 w 7534906"/>
              <a:gd name="connsiteY1" fmla="*/ 282632 h 2218749"/>
              <a:gd name="connsiteX2" fmla="*/ 7512234 w 7534906"/>
              <a:gd name="connsiteY2" fmla="*/ 0 h 2218749"/>
              <a:gd name="connsiteX3" fmla="*/ 7534906 w 7534906"/>
              <a:gd name="connsiteY3" fmla="*/ 2118996 h 2218749"/>
              <a:gd name="connsiteX4" fmla="*/ 658971 w 7534906"/>
              <a:gd name="connsiteY4" fmla="*/ 2218749 h 2218749"/>
              <a:gd name="connsiteX0" fmla="*/ 658971 w 7534906"/>
              <a:gd name="connsiteY0" fmla="*/ 2218749 h 2218749"/>
              <a:gd name="connsiteX1" fmla="*/ 0 w 7534906"/>
              <a:gd name="connsiteY1" fmla="*/ 282632 h 2218749"/>
              <a:gd name="connsiteX2" fmla="*/ 7512234 w 7534906"/>
              <a:gd name="connsiteY2" fmla="*/ 0 h 2218749"/>
              <a:gd name="connsiteX3" fmla="*/ 7534906 w 7534906"/>
              <a:gd name="connsiteY3" fmla="*/ 2118996 h 2218749"/>
              <a:gd name="connsiteX4" fmla="*/ 658971 w 7534906"/>
              <a:gd name="connsiteY4" fmla="*/ 2218749 h 2218749"/>
              <a:gd name="connsiteX0" fmla="*/ 2221763 w 9097698"/>
              <a:gd name="connsiteY0" fmla="*/ 2218749 h 2218749"/>
              <a:gd name="connsiteX1" fmla="*/ 0 w 9097698"/>
              <a:gd name="connsiteY1" fmla="*/ 149629 h 2218749"/>
              <a:gd name="connsiteX2" fmla="*/ 9075026 w 9097698"/>
              <a:gd name="connsiteY2" fmla="*/ 0 h 2218749"/>
              <a:gd name="connsiteX3" fmla="*/ 9097698 w 9097698"/>
              <a:gd name="connsiteY3" fmla="*/ 2118996 h 2218749"/>
              <a:gd name="connsiteX4" fmla="*/ 2221763 w 9097698"/>
              <a:gd name="connsiteY4" fmla="*/ 2218749 h 2218749"/>
              <a:gd name="connsiteX0" fmla="*/ 2205138 w 9081073"/>
              <a:gd name="connsiteY0" fmla="*/ 2218749 h 2218749"/>
              <a:gd name="connsiteX1" fmla="*/ 0 w 9081073"/>
              <a:gd name="connsiteY1" fmla="*/ 157941 h 2218749"/>
              <a:gd name="connsiteX2" fmla="*/ 9058401 w 9081073"/>
              <a:gd name="connsiteY2" fmla="*/ 0 h 2218749"/>
              <a:gd name="connsiteX3" fmla="*/ 9081073 w 9081073"/>
              <a:gd name="connsiteY3" fmla="*/ 2118996 h 2218749"/>
              <a:gd name="connsiteX4" fmla="*/ 2205138 w 9081073"/>
              <a:gd name="connsiteY4" fmla="*/ 2218749 h 2218749"/>
              <a:gd name="connsiteX0" fmla="*/ 2238389 w 9114324"/>
              <a:gd name="connsiteY0" fmla="*/ 2218749 h 2218749"/>
              <a:gd name="connsiteX1" fmla="*/ 0 w 9114324"/>
              <a:gd name="connsiteY1" fmla="*/ 141316 h 2218749"/>
              <a:gd name="connsiteX2" fmla="*/ 9091652 w 9114324"/>
              <a:gd name="connsiteY2" fmla="*/ 0 h 2218749"/>
              <a:gd name="connsiteX3" fmla="*/ 9114324 w 9114324"/>
              <a:gd name="connsiteY3" fmla="*/ 2118996 h 2218749"/>
              <a:gd name="connsiteX4" fmla="*/ 2238389 w 9114324"/>
              <a:gd name="connsiteY4" fmla="*/ 2218749 h 2218749"/>
              <a:gd name="connsiteX0" fmla="*/ 2238389 w 9114324"/>
              <a:gd name="connsiteY0" fmla="*/ 2396983 h 2396983"/>
              <a:gd name="connsiteX1" fmla="*/ 0 w 9114324"/>
              <a:gd name="connsiteY1" fmla="*/ 319550 h 2396983"/>
              <a:gd name="connsiteX2" fmla="*/ 9091652 w 9114324"/>
              <a:gd name="connsiteY2" fmla="*/ 178234 h 2396983"/>
              <a:gd name="connsiteX3" fmla="*/ 9098234 w 9114324"/>
              <a:gd name="connsiteY3" fmla="*/ 365 h 2396983"/>
              <a:gd name="connsiteX4" fmla="*/ 9114324 w 9114324"/>
              <a:gd name="connsiteY4" fmla="*/ 2297230 h 2396983"/>
              <a:gd name="connsiteX5" fmla="*/ 2238389 w 9114324"/>
              <a:gd name="connsiteY5" fmla="*/ 2396983 h 2396983"/>
              <a:gd name="connsiteX0" fmla="*/ 2238389 w 9114324"/>
              <a:gd name="connsiteY0" fmla="*/ 2396983 h 2396983"/>
              <a:gd name="connsiteX1" fmla="*/ 0 w 9114324"/>
              <a:gd name="connsiteY1" fmla="*/ 319550 h 2396983"/>
              <a:gd name="connsiteX2" fmla="*/ 9091652 w 9114324"/>
              <a:gd name="connsiteY2" fmla="*/ 178234 h 2396983"/>
              <a:gd name="connsiteX3" fmla="*/ 9098234 w 9114324"/>
              <a:gd name="connsiteY3" fmla="*/ 365 h 2396983"/>
              <a:gd name="connsiteX4" fmla="*/ 9106547 w 9114324"/>
              <a:gd name="connsiteY4" fmla="*/ 815012 h 2396983"/>
              <a:gd name="connsiteX5" fmla="*/ 9114324 w 9114324"/>
              <a:gd name="connsiteY5" fmla="*/ 2297230 h 2396983"/>
              <a:gd name="connsiteX6" fmla="*/ 2238389 w 9114324"/>
              <a:gd name="connsiteY6" fmla="*/ 2396983 h 239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14324" h="2396983">
                <a:moveTo>
                  <a:pt x="2238389" y="2396983"/>
                </a:moveTo>
                <a:lnTo>
                  <a:pt x="0" y="319550"/>
                </a:lnTo>
                <a:lnTo>
                  <a:pt x="9091652" y="178234"/>
                </a:lnTo>
                <a:cubicBezTo>
                  <a:pt x="9088304" y="188217"/>
                  <a:pt x="9101582" y="-9618"/>
                  <a:pt x="9098234" y="365"/>
                </a:cubicBezTo>
                <a:cubicBezTo>
                  <a:pt x="9095463" y="16990"/>
                  <a:pt x="9109318" y="798387"/>
                  <a:pt x="9106547" y="815012"/>
                </a:cubicBezTo>
                <a:cubicBezTo>
                  <a:pt x="9109139" y="1309085"/>
                  <a:pt x="9111732" y="1803157"/>
                  <a:pt x="9114324" y="2297230"/>
                </a:cubicBezTo>
                <a:lnTo>
                  <a:pt x="2238389" y="2396983"/>
                </a:lnTo>
                <a:close/>
              </a:path>
            </a:pathLst>
          </a:custGeom>
          <a:solidFill>
            <a:srgbClr val="38B7EA"/>
          </a:solidFill>
          <a:effectLst>
            <a:innerShdw blurRad="63500" dist="50800" dir="13500000">
              <a:prstClr val="black">
                <a:alpha val="50000"/>
              </a:prstClr>
            </a:innerShdw>
          </a:effectLst>
        </p:spPr>
        <p:txBody>
          <a:bodyPr/>
          <a:lstStyle>
            <a:lvl1pPr marL="0" indent="0" algn="ctr">
              <a:lnSpc>
                <a:spcPct val="200000"/>
              </a:lnSpc>
              <a:spcBef>
                <a:spcPts val="200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dirty="0"/>
              <a:t>单击此处编辑母版副标题样式</a:t>
            </a:r>
          </a:p>
        </p:txBody>
      </p:sp>
      <p:sp>
        <p:nvSpPr>
          <p:cNvPr id="4" name="日期占位符 3"/>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39777863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3641672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210003089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5770751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37989782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279129197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标题和竖排文字">
    <p:spTree>
      <p:nvGrpSpPr>
        <p:cNvPr id="1" name=""/>
        <p:cNvGrpSpPr/>
        <p:nvPr/>
      </p:nvGrpSpPr>
      <p:grpSpPr>
        <a:xfrm>
          <a:off x="0" y="0"/>
          <a:ext cx="0" cy="0"/>
          <a:chOff x="0" y="0"/>
          <a:chExt cx="0" cy="0"/>
        </a:xfrm>
      </p:grpSpPr>
      <p:sp>
        <p:nvSpPr>
          <p:cNvPr id="8" name="内容占位符 7"/>
          <p:cNvSpPr>
            <a:spLocks noGrp="1"/>
          </p:cNvSpPr>
          <p:nvPr>
            <p:ph sz="quarter" idx="13"/>
          </p:nvPr>
        </p:nvSpPr>
        <p:spPr>
          <a:xfrm>
            <a:off x="323528" y="0"/>
            <a:ext cx="8496622" cy="6858000"/>
          </a:xfrm>
          <a:ln>
            <a:solidFill>
              <a:schemeClr val="bg1"/>
            </a:solidFill>
          </a:ln>
          <a:effectLst/>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33631B0-9FE3-42C2-B4A2-98607683B6EF}" type="slidenum">
              <a:rPr lang="zh-CN" altLang="en-US" smtClean="0"/>
              <a:t>‹#›</a:t>
            </a:fld>
            <a:endParaRPr lang="zh-CN" altLang="en-US"/>
          </a:p>
        </p:txBody>
      </p:sp>
      <p:sp>
        <p:nvSpPr>
          <p:cNvPr id="9" name="直角三角形 8"/>
          <p:cNvSpPr/>
          <p:nvPr userDrawn="1"/>
        </p:nvSpPr>
        <p:spPr>
          <a:xfrm>
            <a:off x="8830800" y="2636912"/>
            <a:ext cx="342000" cy="211461"/>
          </a:xfrm>
          <a:prstGeom prst="rtTriangle">
            <a:avLst/>
          </a:prstGeom>
          <a:solidFill>
            <a:srgbClr val="00A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直角三角形 9"/>
          <p:cNvSpPr/>
          <p:nvPr userDrawn="1"/>
        </p:nvSpPr>
        <p:spPr>
          <a:xfrm flipH="1">
            <a:off x="-1364" y="2650407"/>
            <a:ext cx="324000" cy="177739"/>
          </a:xfrm>
          <a:prstGeom prst="rtTriangle">
            <a:avLst/>
          </a:prstGeom>
          <a:solidFill>
            <a:srgbClr val="00A9E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0" y="2848373"/>
            <a:ext cx="9144000" cy="1143000"/>
          </a:xfrm>
          <a:solidFill>
            <a:srgbClr val="00A9EC">
              <a:alpha val="69804"/>
            </a:srgbClr>
          </a:solidFill>
          <a:effectLst>
            <a:outerShdw blurRad="50800" dist="38100" dir="16200000" rotWithShape="0">
              <a:prstClr val="black">
                <a:alpha val="40000"/>
              </a:prstClr>
            </a:outerShdw>
          </a:effectLst>
        </p:spPr>
        <p:txBody>
          <a:bodyPr/>
          <a:lstStyle/>
          <a:p>
            <a:r>
              <a:rPr lang="zh-CN" altLang="en-US"/>
              <a:t>单击此处编辑母版标题样式</a:t>
            </a:r>
          </a:p>
        </p:txBody>
      </p:sp>
    </p:spTree>
    <p:extLst>
      <p:ext uri="{BB962C8B-B14F-4D97-AF65-F5344CB8AC3E}">
        <p14:creationId xmlns:p14="http://schemas.microsoft.com/office/powerpoint/2010/main" val="3310784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47" presetClass="entr" presetSubtype="0" fill="hold" grpId="0" nodeType="with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1000"/>
                                        <p:tgtEl>
                                          <p:spTgt spid="2"/>
                                        </p:tgtEl>
                                      </p:cBhvr>
                                    </p:animEffect>
                                    <p:anim calcmode="lin" valueType="num">
                                      <p:cBhvr>
                                        <p:cTn id="13" dur="1000" fill="hold"/>
                                        <p:tgtEl>
                                          <p:spTgt spid="2"/>
                                        </p:tgtEl>
                                        <p:attrNameLst>
                                          <p:attrName>ppt_x</p:attrName>
                                        </p:attrNameLst>
                                      </p:cBhvr>
                                      <p:tavLst>
                                        <p:tav tm="0">
                                          <p:val>
                                            <p:strVal val="#ppt_x"/>
                                          </p:val>
                                        </p:tav>
                                        <p:tav tm="100000">
                                          <p:val>
                                            <p:strVal val="#ppt_x"/>
                                          </p:val>
                                        </p:tav>
                                      </p:tavLst>
                                    </p:anim>
                                    <p:anim calcmode="lin" valueType="num">
                                      <p:cBhvr>
                                        <p:cTn id="14" dur="1000" fill="hold"/>
                                        <p:tgtEl>
                                          <p:spTgt spid="2"/>
                                        </p:tgtEl>
                                        <p:attrNameLst>
                                          <p:attrName>ppt_y</p:attrName>
                                        </p:attrNameLst>
                                      </p:cBhvr>
                                      <p:tavLst>
                                        <p:tav tm="0">
                                          <p:val>
                                            <p:strVal val="#ppt_y-.1"/>
                                          </p:val>
                                        </p:tav>
                                        <p:tav tm="100000">
                                          <p:val>
                                            <p:strVal val="#ppt_y"/>
                                          </p:val>
                                        </p:tav>
                                      </p:tavLst>
                                    </p:anim>
                                  </p:childTnLst>
                                </p:cTn>
                              </p:par>
                              <p:par>
                                <p:cTn id="15" presetID="47"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fade">
                                      <p:cBhvr>
                                        <p:cTn id="17" dur="1000"/>
                                        <p:tgtEl>
                                          <p:spTgt spid="9"/>
                                        </p:tgtEl>
                                      </p:cBhvr>
                                    </p:animEffect>
                                    <p:anim calcmode="lin" valueType="num">
                                      <p:cBhvr>
                                        <p:cTn id="18" dur="1000" fill="hold"/>
                                        <p:tgtEl>
                                          <p:spTgt spid="9"/>
                                        </p:tgtEl>
                                        <p:attrNameLst>
                                          <p:attrName>ppt_x</p:attrName>
                                        </p:attrNameLst>
                                      </p:cBhvr>
                                      <p:tavLst>
                                        <p:tav tm="0">
                                          <p:val>
                                            <p:strVal val="#ppt_x"/>
                                          </p:val>
                                        </p:tav>
                                        <p:tav tm="100000">
                                          <p:val>
                                            <p:strVal val="#ppt_x"/>
                                          </p:val>
                                        </p:tav>
                                      </p:tavLst>
                                    </p:anim>
                                    <p:anim calcmode="lin" valueType="num">
                                      <p:cBhvr>
                                        <p:cTn id="1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2" grpId="0" animBg="1"/>
    </p:bld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207558384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cSld name="1_节标题">
    <p:spTree>
      <p:nvGrpSpPr>
        <p:cNvPr id="1" name=""/>
        <p:cNvGrpSpPr/>
        <p:nvPr/>
      </p:nvGrpSpPr>
      <p:grpSpPr>
        <a:xfrm>
          <a:off x="0" y="0"/>
          <a:ext cx="0" cy="0"/>
          <a:chOff x="0" y="0"/>
          <a:chExt cx="0" cy="0"/>
        </a:xfrm>
      </p:grpSpPr>
      <p:sp>
        <p:nvSpPr>
          <p:cNvPr id="2" name="Title 1"/>
          <p:cNvSpPr>
            <a:spLocks noGrp="1"/>
          </p:cNvSpPr>
          <p:nvPr>
            <p:ph type="title"/>
          </p:nvPr>
        </p:nvSpPr>
        <p:spPr>
          <a:xfrm>
            <a:off x="1942415" y="2074562"/>
            <a:ext cx="6591985" cy="1468800"/>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942415" y="3581400"/>
            <a:ext cx="6591985"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smtClean="0"/>
              <a:pPr/>
              <a:t>5/26/19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58" y="3166527"/>
            <a:ext cx="1358356" cy="508005"/>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gradFill flip="none" rotWithShape="1">
            <a:gsLst>
              <a:gs pos="0">
                <a:schemeClr val="accent1">
                  <a:lumMod val="0"/>
                  <a:lumOff val="100000"/>
                  <a:alpha val="85000"/>
                </a:schemeClr>
              </a:gs>
              <a:gs pos="100000">
                <a:schemeClr val="accent1">
                  <a:lumMod val="100000"/>
                </a:schemeClr>
              </a:gs>
            </a:gsLst>
            <a:lin ang="5400000" scaled="1"/>
            <a:tileRect/>
          </a:gradFill>
          <a:ln>
            <a:noFill/>
          </a:ln>
          <a:effectLst>
            <a:outerShdw blurRad="50800" dist="38100" dir="8100000" algn="tr" rotWithShape="0">
              <a:prstClr val="black">
                <a:alpha val="40000"/>
              </a:prstClr>
            </a:outerShdw>
          </a:effectLst>
        </p:spPr>
      </p:sp>
      <p:sp>
        <p:nvSpPr>
          <p:cNvPr id="6" name="Slide Number Placeholder 5"/>
          <p:cNvSpPr>
            <a:spLocks noGrp="1"/>
          </p:cNvSpPr>
          <p:nvPr>
            <p:ph type="sldNum" sz="quarter" idx="12"/>
          </p:nvPr>
        </p:nvSpPr>
        <p:spPr>
          <a:xfrm>
            <a:off x="511228" y="3244140"/>
            <a:ext cx="584978" cy="365125"/>
          </a:xfrm>
        </p:spPr>
        <p:txBody>
          <a:bodyPr/>
          <a:lstStyle/>
          <a:p>
            <a:fld id="{D57F1E4F-1CFF-5643-939E-217C01CDF565}" type="slidenum">
              <a:rPr lang="en-US" smtClean="0"/>
              <a:pPr/>
              <a:t>‹#›</a:t>
            </a:fld>
            <a:endParaRPr lang="en-US" dirty="0"/>
          </a:p>
        </p:txBody>
      </p:sp>
      <p:sp>
        <p:nvSpPr>
          <p:cNvPr id="8" name="直角三角形 7"/>
          <p:cNvSpPr/>
          <p:nvPr userDrawn="1"/>
        </p:nvSpPr>
        <p:spPr>
          <a:xfrm flipH="1" flipV="1">
            <a:off x="58" y="3674532"/>
            <a:ext cx="187779" cy="113987"/>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0054855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42341411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1835696" y="0"/>
            <a:ext cx="7308304" cy="1143000"/>
          </a:xfrm>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33631B0-9FE3-42C2-B4A2-98607683B6EF}" type="slidenum">
              <a:rPr lang="zh-CN" altLang="en-US" smtClean="0"/>
              <a:t>‹#›</a:t>
            </a:fld>
            <a:endParaRPr lang="zh-CN" altLang="en-US"/>
          </a:p>
        </p:txBody>
      </p:sp>
      <p:sp>
        <p:nvSpPr>
          <p:cNvPr id="7" name="内容占位符 6"/>
          <p:cNvSpPr>
            <a:spLocks noGrp="1"/>
          </p:cNvSpPr>
          <p:nvPr>
            <p:ph sz="quarter" idx="13"/>
          </p:nvPr>
        </p:nvSpPr>
        <p:spPr>
          <a:xfrm>
            <a:off x="1835696" y="1124744"/>
            <a:ext cx="7308850" cy="129614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8" name="内容占位符 6"/>
          <p:cNvSpPr>
            <a:spLocks noGrp="1"/>
          </p:cNvSpPr>
          <p:nvPr>
            <p:ph sz="quarter" idx="14"/>
          </p:nvPr>
        </p:nvSpPr>
        <p:spPr>
          <a:xfrm>
            <a:off x="1835696" y="2420888"/>
            <a:ext cx="7308850" cy="1296144"/>
          </a:xfrm>
          <a:solidFill>
            <a:srgbClr val="38B7EA"/>
          </a:solidFill>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6"/>
          <p:cNvSpPr>
            <a:spLocks noGrp="1"/>
          </p:cNvSpPr>
          <p:nvPr>
            <p:ph sz="quarter" idx="15"/>
          </p:nvPr>
        </p:nvSpPr>
        <p:spPr>
          <a:xfrm>
            <a:off x="1835696" y="3717032"/>
            <a:ext cx="7308850" cy="129614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 name="内容占位符 6"/>
          <p:cNvSpPr>
            <a:spLocks noGrp="1"/>
          </p:cNvSpPr>
          <p:nvPr>
            <p:ph sz="quarter" idx="16"/>
          </p:nvPr>
        </p:nvSpPr>
        <p:spPr>
          <a:xfrm>
            <a:off x="1835696" y="5013176"/>
            <a:ext cx="7308850" cy="1296144"/>
          </a:xfrm>
          <a:solidFill>
            <a:srgbClr val="38B7EA"/>
          </a:solidFill>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2" name="文本占位符 11"/>
          <p:cNvSpPr>
            <a:spLocks noGrp="1"/>
          </p:cNvSpPr>
          <p:nvPr>
            <p:ph type="body" sz="quarter" idx="17"/>
          </p:nvPr>
        </p:nvSpPr>
        <p:spPr>
          <a:xfrm>
            <a:off x="0" y="1125538"/>
            <a:ext cx="1835150" cy="1295400"/>
          </a:xfrm>
          <a:solidFill>
            <a:srgbClr val="38B7EA"/>
          </a:solidFill>
        </p:spPr>
        <p:txBody>
          <a:bodyPr/>
          <a:lstStyle>
            <a:lvl1pPr marL="342900" indent="-342900">
              <a:buFontTx/>
              <a:buBlip>
                <a:blip r:embed="rId2"/>
              </a:buBlip>
              <a:defRPr/>
            </a:lvl1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3" name="文本占位符 11"/>
          <p:cNvSpPr>
            <a:spLocks noGrp="1"/>
          </p:cNvSpPr>
          <p:nvPr>
            <p:ph type="body" sz="quarter" idx="18"/>
          </p:nvPr>
        </p:nvSpPr>
        <p:spPr>
          <a:xfrm>
            <a:off x="546" y="2420888"/>
            <a:ext cx="1835150" cy="1295400"/>
          </a:xfrm>
          <a:solidFill>
            <a:srgbClr val="3FBCF0"/>
          </a:solidFill>
        </p:spPr>
        <p:txBody>
          <a:bodyPr/>
          <a:lstStyle>
            <a:lvl1pPr marL="342900" indent="-342900">
              <a:buFontTx/>
              <a:buBlip>
                <a:blip r:embed="rId2"/>
              </a:buBlip>
              <a:defRPr/>
            </a:lvl1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4" name="文本占位符 11"/>
          <p:cNvSpPr>
            <a:spLocks noGrp="1"/>
          </p:cNvSpPr>
          <p:nvPr>
            <p:ph type="body" sz="quarter" idx="19"/>
          </p:nvPr>
        </p:nvSpPr>
        <p:spPr>
          <a:xfrm>
            <a:off x="0" y="3717826"/>
            <a:ext cx="1835150" cy="1295400"/>
          </a:xfrm>
          <a:solidFill>
            <a:srgbClr val="38B7EA"/>
          </a:solidFill>
        </p:spPr>
        <p:txBody>
          <a:bodyPr/>
          <a:lstStyle>
            <a:lvl1pPr marL="342900" indent="-342900">
              <a:buFontTx/>
              <a:buBlip>
                <a:blip r:embed="rId2"/>
              </a:buBlip>
              <a:defRPr/>
            </a:lvl1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5" name="文本占位符 11"/>
          <p:cNvSpPr>
            <a:spLocks noGrp="1"/>
          </p:cNvSpPr>
          <p:nvPr>
            <p:ph type="body" sz="quarter" idx="20"/>
          </p:nvPr>
        </p:nvSpPr>
        <p:spPr>
          <a:xfrm>
            <a:off x="546" y="5013176"/>
            <a:ext cx="1835150" cy="1295400"/>
          </a:xfrm>
          <a:solidFill>
            <a:srgbClr val="3FBCF0"/>
          </a:solidFill>
        </p:spPr>
        <p:txBody>
          <a:bodyPr/>
          <a:lstStyle>
            <a:lvl1pPr marL="342900" indent="-342900">
              <a:buFontTx/>
              <a:buBlip>
                <a:blip r:embed="rId2"/>
              </a:buBlip>
              <a:defRPr/>
            </a:lvl1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41342956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9144000" cy="1143000"/>
          </a:xfrm>
          <a:scene3d>
            <a:camera prst="orthographicFront"/>
            <a:lightRig rig="threePt" dir="t"/>
          </a:scene3d>
          <a:sp3d>
            <a:bevelT w="139700" prst="cross"/>
          </a:sp3d>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33631B0-9FE3-42C2-B4A2-98607683B6EF}" type="slidenum">
              <a:rPr lang="zh-CN" altLang="en-US" smtClean="0"/>
              <a:t>‹#›</a:t>
            </a:fld>
            <a:endParaRPr lang="zh-CN" altLang="en-US" dirty="0"/>
          </a:p>
        </p:txBody>
      </p:sp>
      <p:sp>
        <p:nvSpPr>
          <p:cNvPr id="7" name="文本占位符 6"/>
          <p:cNvSpPr>
            <a:spLocks noGrp="1"/>
          </p:cNvSpPr>
          <p:nvPr>
            <p:ph type="body" sz="quarter" idx="13"/>
          </p:nvPr>
        </p:nvSpPr>
        <p:spPr>
          <a:xfrm>
            <a:off x="0" y="1124744"/>
            <a:ext cx="4572000" cy="2663825"/>
          </a:xfrm>
          <a:solidFill>
            <a:srgbClr val="38B7EA"/>
          </a:solidFill>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8" name="文本占位符 6"/>
          <p:cNvSpPr>
            <a:spLocks noGrp="1"/>
          </p:cNvSpPr>
          <p:nvPr>
            <p:ph type="body" sz="quarter" idx="14"/>
          </p:nvPr>
        </p:nvSpPr>
        <p:spPr>
          <a:xfrm>
            <a:off x="-571" y="3789040"/>
            <a:ext cx="4572571" cy="2663825"/>
          </a:xfrm>
          <a:effectLst>
            <a:innerShdw blurRad="63500" dist="50800" dir="13500000">
              <a:prstClr val="black">
                <a:alpha val="50000"/>
              </a:prstClr>
            </a:innerShdw>
          </a:effectLst>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文本占位符 6"/>
          <p:cNvSpPr>
            <a:spLocks noGrp="1"/>
          </p:cNvSpPr>
          <p:nvPr>
            <p:ph type="body" sz="quarter" idx="15"/>
          </p:nvPr>
        </p:nvSpPr>
        <p:spPr>
          <a:xfrm>
            <a:off x="4572001" y="1124744"/>
            <a:ext cx="4608512" cy="2663825"/>
          </a:xfrm>
          <a:effectLst>
            <a:innerShdw blurRad="63500" dist="50800" dir="13500000">
              <a:prstClr val="black">
                <a:alpha val="50000"/>
              </a:prstClr>
            </a:innerShdw>
          </a:effectLst>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 name="文本占位符 6"/>
          <p:cNvSpPr>
            <a:spLocks noGrp="1"/>
          </p:cNvSpPr>
          <p:nvPr>
            <p:ph type="body" sz="quarter" idx="16"/>
          </p:nvPr>
        </p:nvSpPr>
        <p:spPr>
          <a:xfrm>
            <a:off x="4572000" y="3789040"/>
            <a:ext cx="4608512" cy="2663825"/>
          </a:xfrm>
          <a:solidFill>
            <a:srgbClr val="38B7EA"/>
          </a:solidFill>
          <a:effectLst>
            <a:outerShdw blurRad="50800" dist="38100" dir="13500000" algn="br" rotWithShape="0">
              <a:prstClr val="black">
                <a:alpha val="40000"/>
              </a:prstClr>
            </a:outerShdw>
          </a:effectLst>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extLst>
      <p:ext uri="{BB962C8B-B14F-4D97-AF65-F5344CB8AC3E}">
        <p14:creationId xmlns:p14="http://schemas.microsoft.com/office/powerpoint/2010/main" val="2223632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9144000" cy="1143000"/>
          </a:xfrm>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33631B0-9FE3-42C2-B4A2-98607683B6EF}" type="slidenum">
              <a:rPr lang="zh-CN" altLang="en-US" smtClean="0"/>
              <a:t>‹#›</a:t>
            </a:fld>
            <a:endParaRPr lang="zh-CN" altLang="en-US"/>
          </a:p>
        </p:txBody>
      </p:sp>
      <p:sp>
        <p:nvSpPr>
          <p:cNvPr id="7" name="文本占位符 6"/>
          <p:cNvSpPr>
            <a:spLocks noGrp="1"/>
          </p:cNvSpPr>
          <p:nvPr>
            <p:ph type="body" sz="quarter" idx="13"/>
          </p:nvPr>
        </p:nvSpPr>
        <p:spPr>
          <a:xfrm>
            <a:off x="0" y="1124744"/>
            <a:ext cx="4572000" cy="2663825"/>
          </a:xfrm>
          <a:solidFill>
            <a:srgbClr val="38B7EA"/>
          </a:solidFill>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8" name="文本占位符 6"/>
          <p:cNvSpPr>
            <a:spLocks noGrp="1"/>
          </p:cNvSpPr>
          <p:nvPr>
            <p:ph type="body" sz="quarter" idx="14"/>
          </p:nvPr>
        </p:nvSpPr>
        <p:spPr>
          <a:xfrm>
            <a:off x="-571" y="3789040"/>
            <a:ext cx="4572571" cy="2663825"/>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文本占位符 6"/>
          <p:cNvSpPr>
            <a:spLocks noGrp="1"/>
          </p:cNvSpPr>
          <p:nvPr>
            <p:ph type="body" sz="quarter" idx="15"/>
          </p:nvPr>
        </p:nvSpPr>
        <p:spPr>
          <a:xfrm>
            <a:off x="4572001" y="1124744"/>
            <a:ext cx="4608512" cy="2663825"/>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0" name="文本占位符 6"/>
          <p:cNvSpPr>
            <a:spLocks noGrp="1"/>
          </p:cNvSpPr>
          <p:nvPr>
            <p:ph type="body" sz="quarter" idx="16"/>
          </p:nvPr>
        </p:nvSpPr>
        <p:spPr>
          <a:xfrm>
            <a:off x="4571430" y="3789040"/>
            <a:ext cx="4608512" cy="2663825"/>
          </a:xfrm>
          <a:solidFill>
            <a:srgbClr val="38B7EA"/>
          </a:solidFill>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Tree>
    <p:extLst>
      <p:ext uri="{BB962C8B-B14F-4D97-AF65-F5344CB8AC3E}">
        <p14:creationId xmlns:p14="http://schemas.microsoft.com/office/powerpoint/2010/main" val="34583434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9144000" cy="1143000"/>
          </a:xfrm>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1879893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 y="-99392"/>
            <a:ext cx="5455807" cy="6972739"/>
          </a:xfrm>
          <a:custGeom>
            <a:avLst/>
            <a:gdLst>
              <a:gd name="connsiteX0" fmla="*/ 0 w 10000"/>
              <a:gd name="connsiteY0" fmla="*/ 10000 h 10000"/>
              <a:gd name="connsiteX1" fmla="*/ 2000 w 10000"/>
              <a:gd name="connsiteY1" fmla="*/ 0 h 10000"/>
              <a:gd name="connsiteX2" fmla="*/ 10000 w 10000"/>
              <a:gd name="connsiteY2" fmla="*/ 0 h 10000"/>
              <a:gd name="connsiteX3" fmla="*/ 8000 w 10000"/>
              <a:gd name="connsiteY3" fmla="*/ 10000 h 10000"/>
              <a:gd name="connsiteX4" fmla="*/ 0 w 10000"/>
              <a:gd name="connsiteY4" fmla="*/ 10000 h 10000"/>
              <a:gd name="connsiteX0" fmla="*/ 0 w 10000"/>
              <a:gd name="connsiteY0" fmla="*/ 11581 h 11581"/>
              <a:gd name="connsiteX1" fmla="*/ 6 w 10000"/>
              <a:gd name="connsiteY1" fmla="*/ 0 h 11581"/>
              <a:gd name="connsiteX2" fmla="*/ 10000 w 10000"/>
              <a:gd name="connsiteY2" fmla="*/ 1581 h 11581"/>
              <a:gd name="connsiteX3" fmla="*/ 8000 w 10000"/>
              <a:gd name="connsiteY3" fmla="*/ 11581 h 11581"/>
              <a:gd name="connsiteX4" fmla="*/ 0 w 10000"/>
              <a:gd name="connsiteY4" fmla="*/ 11581 h 11581"/>
              <a:gd name="connsiteX0" fmla="*/ 0 w 9153"/>
              <a:gd name="connsiteY0" fmla="*/ 11581 h 11581"/>
              <a:gd name="connsiteX1" fmla="*/ 6 w 9153"/>
              <a:gd name="connsiteY1" fmla="*/ 0 h 11581"/>
              <a:gd name="connsiteX2" fmla="*/ 9153 w 9153"/>
              <a:gd name="connsiteY2" fmla="*/ 2817 h 11581"/>
              <a:gd name="connsiteX3" fmla="*/ 8000 w 9153"/>
              <a:gd name="connsiteY3" fmla="*/ 11581 h 11581"/>
              <a:gd name="connsiteX4" fmla="*/ 0 w 9153"/>
              <a:gd name="connsiteY4" fmla="*/ 11581 h 11581"/>
              <a:gd name="connsiteX0" fmla="*/ 0 w 10388"/>
              <a:gd name="connsiteY0" fmla="*/ 10100 h 10100"/>
              <a:gd name="connsiteX1" fmla="*/ 7 w 10388"/>
              <a:gd name="connsiteY1" fmla="*/ 100 h 10100"/>
              <a:gd name="connsiteX2" fmla="*/ 10388 w 10388"/>
              <a:gd name="connsiteY2" fmla="*/ 0 h 10100"/>
              <a:gd name="connsiteX3" fmla="*/ 8740 w 10388"/>
              <a:gd name="connsiteY3" fmla="*/ 10100 h 10100"/>
              <a:gd name="connsiteX4" fmla="*/ 0 w 10388"/>
              <a:gd name="connsiteY4" fmla="*/ 10100 h 10100"/>
              <a:gd name="connsiteX0" fmla="*/ 0 w 10388"/>
              <a:gd name="connsiteY0" fmla="*/ 10100 h 10100"/>
              <a:gd name="connsiteX1" fmla="*/ 7 w 10388"/>
              <a:gd name="connsiteY1" fmla="*/ 100 h 10100"/>
              <a:gd name="connsiteX2" fmla="*/ 10388 w 10388"/>
              <a:gd name="connsiteY2" fmla="*/ 0 h 10100"/>
              <a:gd name="connsiteX3" fmla="*/ 8740 w 10388"/>
              <a:gd name="connsiteY3" fmla="*/ 10100 h 10100"/>
              <a:gd name="connsiteX4" fmla="*/ 0 w 10388"/>
              <a:gd name="connsiteY4" fmla="*/ 10100 h 10100"/>
              <a:gd name="connsiteX0" fmla="*/ 0 w 10388"/>
              <a:gd name="connsiteY0" fmla="*/ 10100 h 10100"/>
              <a:gd name="connsiteX1" fmla="*/ 7 w 10388"/>
              <a:gd name="connsiteY1" fmla="*/ 100 h 10100"/>
              <a:gd name="connsiteX2" fmla="*/ 10388 w 10388"/>
              <a:gd name="connsiteY2" fmla="*/ 0 h 10100"/>
              <a:gd name="connsiteX3" fmla="*/ 8740 w 10388"/>
              <a:gd name="connsiteY3" fmla="*/ 10100 h 10100"/>
              <a:gd name="connsiteX4" fmla="*/ 0 w 10388"/>
              <a:gd name="connsiteY4" fmla="*/ 10100 h 10100"/>
              <a:gd name="connsiteX0" fmla="*/ 0 w 10682"/>
              <a:gd name="connsiteY0" fmla="*/ 10100 h 10125"/>
              <a:gd name="connsiteX1" fmla="*/ 7 w 10682"/>
              <a:gd name="connsiteY1" fmla="*/ 100 h 10125"/>
              <a:gd name="connsiteX2" fmla="*/ 10388 w 10682"/>
              <a:gd name="connsiteY2" fmla="*/ 0 h 10125"/>
              <a:gd name="connsiteX3" fmla="*/ 10650 w 10682"/>
              <a:gd name="connsiteY3" fmla="*/ 10125 h 10125"/>
              <a:gd name="connsiteX4" fmla="*/ 0 w 10682"/>
              <a:gd name="connsiteY4" fmla="*/ 10100 h 10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2" h="10125">
                <a:moveTo>
                  <a:pt x="0" y="10100"/>
                </a:moveTo>
                <a:cubicBezTo>
                  <a:pt x="2" y="6767"/>
                  <a:pt x="4" y="3433"/>
                  <a:pt x="7" y="100"/>
                </a:cubicBezTo>
                <a:lnTo>
                  <a:pt x="10388" y="0"/>
                </a:lnTo>
                <a:cubicBezTo>
                  <a:pt x="4557" y="2499"/>
                  <a:pt x="11199" y="6758"/>
                  <a:pt x="10650" y="10125"/>
                </a:cubicBezTo>
                <a:lnTo>
                  <a:pt x="0" y="10100"/>
                </a:lnTo>
                <a:close/>
              </a:path>
            </a:pathLst>
          </a:custGeom>
          <a:solidFill>
            <a:srgbClr val="00A9EC"/>
          </a:solidFill>
          <a:effectLst>
            <a:innerShdw blurRad="63500" dist="50800" dir="18900000">
              <a:prstClr val="black">
                <a:alpha val="50000"/>
              </a:prstClr>
            </a:innerShdw>
          </a:effectLst>
        </p:spPr>
        <p:txBody>
          <a:bodyPr anchor="ctr">
            <a:normAutofit/>
            <a:scene3d>
              <a:camera prst="orthographicFront"/>
              <a:lightRig rig="threePt" dir="t"/>
            </a:scene3d>
            <a:sp3d extrusionH="38100">
              <a:bevelT w="44450" h="38100"/>
              <a:bevelB w="6350"/>
              <a:extrusionClr>
                <a:schemeClr val="accent3">
                  <a:lumMod val="40000"/>
                  <a:lumOff val="60000"/>
                </a:schemeClr>
              </a:extrusionClr>
            </a:sp3d>
          </a:bodyPr>
          <a:lstStyle>
            <a:lvl1pPr algn="l">
              <a:defRPr sz="7200" b="1" cap="none" spc="200">
                <a:ln w="29210">
                  <a:solidFill>
                    <a:schemeClr val="accent3">
                      <a:tint val="10000"/>
                    </a:schemeClr>
                  </a:solidFill>
                </a:ln>
                <a:solidFill>
                  <a:srgbClr val="00B0F0">
                    <a:alpha val="50000"/>
                  </a:srgbClr>
                </a:solidFill>
                <a:effectLst>
                  <a:innerShdw blurRad="50800" dist="50800" dir="8100000">
                    <a:srgbClr val="7D7D7D">
                      <a:alpha val="73000"/>
                    </a:srgbClr>
                  </a:innerShdw>
                </a:effectLst>
              </a:defRPr>
            </a:lvl1pPr>
          </a:lstStyle>
          <a:p>
            <a:r>
              <a:rPr lang="zh-CN" altLang="en-US" dirty="0"/>
              <a:t>单击此处</a:t>
            </a:r>
            <a:br>
              <a:rPr lang="en-US" altLang="zh-CN" dirty="0"/>
            </a:br>
            <a:r>
              <a:rPr lang="zh-CN" altLang="en-US" dirty="0"/>
              <a:t>编辑母</a:t>
            </a:r>
            <a:br>
              <a:rPr lang="en-US" altLang="zh-CN" dirty="0"/>
            </a:br>
            <a:r>
              <a:rPr lang="zh-CN" altLang="en-US" dirty="0"/>
              <a:t>版标题样式</a:t>
            </a:r>
          </a:p>
        </p:txBody>
      </p:sp>
      <p:sp>
        <p:nvSpPr>
          <p:cNvPr id="3" name="文本占位符 2"/>
          <p:cNvSpPr>
            <a:spLocks noGrp="1"/>
          </p:cNvSpPr>
          <p:nvPr>
            <p:ph type="body" idx="1"/>
          </p:nvPr>
        </p:nvSpPr>
        <p:spPr>
          <a:xfrm rot="229060">
            <a:off x="4437465" y="-419705"/>
            <a:ext cx="5688632" cy="5079838"/>
          </a:xfrm>
          <a:prstGeom prst="chord">
            <a:avLst>
              <a:gd name="adj1" fmla="val 2254029"/>
              <a:gd name="adj2" fmla="val 19015473"/>
            </a:avLst>
          </a:prstGeom>
          <a:effectLst>
            <a:innerShdw blurRad="241300" dist="152400" dir="9600000">
              <a:prstClr val="black">
                <a:alpha val="50000"/>
              </a:prstClr>
            </a:innerShdw>
          </a:effectLst>
        </p:spPr>
        <p:txBody>
          <a:bodyPr anchor="ctr">
            <a:normAutofit/>
          </a:bodyPr>
          <a:lstStyle>
            <a:lvl1pPr marL="0" indent="0">
              <a:buNone/>
              <a:defRPr sz="4290" baseline="0">
                <a:ln>
                  <a:solidFill>
                    <a:srgbClr val="AAE2F8"/>
                  </a:solidFill>
                </a:ln>
                <a:solidFill>
                  <a:srgbClr val="7030A0"/>
                </a:solidFill>
                <a:effectLst>
                  <a:outerShdw blurRad="50800" dist="38100" dir="10800000" algn="r" rotWithShape="0">
                    <a:prstClr val="black">
                      <a:alpha val="40000"/>
                    </a:prstClr>
                  </a:outerShdw>
                </a:effectLst>
                <a:latin typeface="Britannic Bold" pitchFamily="34" charset="0"/>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33631B0-9FE3-42C2-B4A2-98607683B6EF}" type="slidenum">
              <a:rPr lang="zh-CN" altLang="en-US" smtClean="0"/>
              <a:t>‹#›</a:t>
            </a:fld>
            <a:endParaRPr lang="zh-CN" altLang="en-US"/>
          </a:p>
        </p:txBody>
      </p:sp>
      <p:sp>
        <p:nvSpPr>
          <p:cNvPr id="8" name="文本占位符 7"/>
          <p:cNvSpPr>
            <a:spLocks noGrp="1"/>
          </p:cNvSpPr>
          <p:nvPr>
            <p:ph type="body" sz="quarter" idx="13" hasCustomPrompt="1"/>
          </p:nvPr>
        </p:nvSpPr>
        <p:spPr>
          <a:xfrm>
            <a:off x="7092280" y="4797152"/>
            <a:ext cx="1152128" cy="1512168"/>
          </a:xfrm>
          <a:noFill/>
        </p:spPr>
        <p:txBody>
          <a:bodyPr>
            <a:noAutofit/>
            <a:scene3d>
              <a:camera prst="orthographicFront"/>
              <a:lightRig rig="glow" dir="tl">
                <a:rot lat="0" lon="0" rev="5400000"/>
              </a:lightRig>
            </a:scene3d>
            <a:sp3d contourW="12700">
              <a:bevelT w="25400" h="25400"/>
              <a:contourClr>
                <a:schemeClr val="accent6">
                  <a:shade val="73000"/>
                </a:schemeClr>
              </a:contourClr>
            </a:sp3d>
          </a:bodyPr>
          <a:lstStyle>
            <a:lvl1pPr marL="0" indent="0">
              <a:buNone/>
              <a:defRPr sz="8800" b="1" cap="none" spc="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defRPr>
            </a:lvl1pPr>
            <a:lvl2pPr marL="457200" indent="0">
              <a:buNone/>
              <a:defRPr/>
            </a:lvl2pPr>
            <a:lvl3pPr marL="914400" indent="0">
              <a:buNone/>
              <a:defRPr/>
            </a:lvl3pPr>
            <a:lvl4pPr marL="1371600" indent="0">
              <a:buNone/>
              <a:defRPr/>
            </a:lvl4pPr>
            <a:lvl5pPr marL="1828800" indent="0">
              <a:buNone/>
              <a:defRPr/>
            </a:lvl5pPr>
          </a:lstStyle>
          <a:p>
            <a:pPr lvl="0"/>
            <a:r>
              <a:rPr lang="en-US" altLang="zh-CN" dirty="0"/>
              <a:t>1</a:t>
            </a:r>
            <a:endParaRPr lang="zh-CN" altLang="en-US" dirty="0"/>
          </a:p>
        </p:txBody>
      </p:sp>
    </p:spTree>
    <p:extLst>
      <p:ext uri="{BB962C8B-B14F-4D97-AF65-F5344CB8AC3E}">
        <p14:creationId xmlns:p14="http://schemas.microsoft.com/office/powerpoint/2010/main" val="35349380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9144000" cy="1143000"/>
          </a:xfrm>
        </p:spPr>
        <p:txBody>
          <a:bodyPr/>
          <a:lstStyle/>
          <a:p>
            <a:r>
              <a:rPr lang="zh-CN" altLang="en-US"/>
              <a:t>单击此处编辑母版标题样式</a:t>
            </a:r>
          </a:p>
        </p:txBody>
      </p:sp>
      <p:sp>
        <p:nvSpPr>
          <p:cNvPr id="3" name="内容占位符 2"/>
          <p:cNvSpPr>
            <a:spLocks noGrp="1"/>
          </p:cNvSpPr>
          <p:nvPr>
            <p:ph sz="half" idx="1"/>
          </p:nvPr>
        </p:nvSpPr>
        <p:spPr>
          <a:xfrm>
            <a:off x="0" y="1196752"/>
            <a:ext cx="4495800" cy="525658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572000" y="1196752"/>
            <a:ext cx="4563576" cy="525658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447631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9144000" cy="1143000"/>
          </a:xfrm>
          <a:effectLst>
            <a:innerShdw blurRad="63500" dist="50800" dir="5400000">
              <a:prstClr val="black">
                <a:alpha val="50000"/>
              </a:prstClr>
            </a:innerShdw>
          </a:effectLst>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0" y="1268760"/>
            <a:ext cx="4499992" cy="639762"/>
          </a:xfrm>
          <a:effectLst>
            <a:innerShdw blurRad="63500" dist="50800" dir="18900000">
              <a:prstClr val="black">
                <a:alpha val="50000"/>
              </a:prstClr>
            </a:innerShdw>
          </a:effectLst>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0" y="1916832"/>
            <a:ext cx="4500000" cy="4536504"/>
          </a:xfrm>
          <a:effectLst>
            <a:innerShdw blurRad="63500" dist="50800" dir="18900000">
              <a:prstClr val="black">
                <a:alpha val="50000"/>
              </a:prstClr>
            </a:innerShdw>
          </a:effectLst>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文本占位符 4"/>
          <p:cNvSpPr>
            <a:spLocks noGrp="1"/>
          </p:cNvSpPr>
          <p:nvPr>
            <p:ph type="body" sz="quarter" idx="3"/>
          </p:nvPr>
        </p:nvSpPr>
        <p:spPr>
          <a:xfrm>
            <a:off x="4499992" y="1268760"/>
            <a:ext cx="4644008" cy="639762"/>
          </a:xfrm>
          <a:effectLst>
            <a:outerShdw blurRad="50800" dist="38100" dir="10800000" algn="r" rotWithShape="0">
              <a:prstClr val="black">
                <a:alpha val="40000"/>
              </a:prstClr>
            </a:outerShdw>
          </a:effectLst>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499992" y="1916832"/>
            <a:ext cx="4644008" cy="453650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7" name="日期占位符 6"/>
          <p:cNvSpPr>
            <a:spLocks noGrp="1"/>
          </p:cNvSpPr>
          <p:nvPr>
            <p:ph type="dt" sz="half" idx="10"/>
          </p:nvPr>
        </p:nvSpPr>
        <p:spPr/>
        <p:txBody>
          <a:bodyPr/>
          <a:lstStyle/>
          <a:p>
            <a:fld id="{0704E65D-F09A-4AE3-82B5-F0FA2A99B7D7}" type="datetimeFigureOut">
              <a:rPr lang="zh-CN" altLang="en-US" smtClean="0"/>
              <a:t>2019/5/26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35180560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8B7EA"/>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914400" y="0"/>
            <a:ext cx="8229600" cy="1143000"/>
          </a:xfrm>
          <a:prstGeom prst="rect">
            <a:avLst/>
          </a:prstGeom>
          <a:solidFill>
            <a:srgbClr val="00A9EC"/>
          </a:solidFill>
        </p:spPr>
        <p:txBody>
          <a:bodyPr vert="horz" lIns="91440" tIns="45720" rIns="91440" bIns="45720" rtlCol="0" anchor="ctr">
            <a:normAutofit/>
          </a:bodyPr>
          <a:lstStyle/>
          <a:p>
            <a:r>
              <a:rPr lang="zh-CN" altLang="en-US" dirty="0"/>
              <a:t>单击此处编辑母版标题样式</a:t>
            </a:r>
          </a:p>
        </p:txBody>
      </p:sp>
      <p:sp>
        <p:nvSpPr>
          <p:cNvPr id="3" name="文本占位符 2"/>
          <p:cNvSpPr>
            <a:spLocks noGrp="1"/>
          </p:cNvSpPr>
          <p:nvPr>
            <p:ph type="body" idx="1"/>
          </p:nvPr>
        </p:nvSpPr>
        <p:spPr>
          <a:xfrm>
            <a:off x="914400" y="1124745"/>
            <a:ext cx="8229600" cy="5733256"/>
          </a:xfrm>
          <a:prstGeom prst="rect">
            <a:avLst/>
          </a:prstGeom>
          <a:solidFill>
            <a:srgbClr val="3FBCF0"/>
          </a:solidFill>
        </p:spPr>
        <p:txBody>
          <a:bodyPr vert="horz" lIns="91440" tIns="180000" rIns="9144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nvPr>
        </p:nvSpPr>
        <p:spPr>
          <a:xfrm>
            <a:off x="0" y="6496849"/>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04E65D-F09A-4AE3-82B5-F0FA2A99B7D7}" type="datetimeFigureOut">
              <a:rPr lang="zh-CN" altLang="en-US" smtClean="0"/>
              <a:t>2019/5/26</a:t>
            </a:fld>
            <a:endParaRPr lang="zh-CN" altLang="en-US"/>
          </a:p>
        </p:txBody>
      </p:sp>
      <p:sp>
        <p:nvSpPr>
          <p:cNvPr id="5" name="页脚占位符 4"/>
          <p:cNvSpPr>
            <a:spLocks noGrp="1"/>
          </p:cNvSpPr>
          <p:nvPr>
            <p:ph type="ftr" sz="quarter" idx="3"/>
          </p:nvPr>
        </p:nvSpPr>
        <p:spPr>
          <a:xfrm>
            <a:off x="3188568" y="6492875"/>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7010400" y="6492875"/>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33631B0-9FE3-42C2-B4A2-98607683B6EF}" type="slidenum">
              <a:rPr lang="zh-CN" altLang="en-US" smtClean="0"/>
              <a:t>‹#›</a:t>
            </a:fld>
            <a:endParaRPr lang="zh-CN" altLang="en-US"/>
          </a:p>
        </p:txBody>
      </p:sp>
    </p:spTree>
    <p:extLst>
      <p:ext uri="{BB962C8B-B14F-4D97-AF65-F5344CB8AC3E}">
        <p14:creationId xmlns:p14="http://schemas.microsoft.com/office/powerpoint/2010/main" val="19115141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3" r:id="rId4"/>
    <p:sldLayoutId id="2147483661" r:id="rId5"/>
    <p:sldLayoutId id="2147483662" r:id="rId6"/>
    <p:sldLayoutId id="2147483651" r:id="rId7"/>
    <p:sldLayoutId id="2147483652" r:id="rId8"/>
    <p:sldLayoutId id="2147483653" r:id="rId9"/>
    <p:sldLayoutId id="2147483654" r:id="rId10"/>
    <p:sldLayoutId id="2147483655" r:id="rId11"/>
    <p:sldLayoutId id="2147483656" r:id="rId12"/>
    <p:sldLayoutId id="2147483657" r:id="rId13"/>
    <p:sldLayoutId id="2147483658" r:id="rId14"/>
    <p:sldLayoutId id="2147483664" r:id="rId15"/>
    <p:sldLayoutId id="2147483659" r:id="rId16"/>
    <p:sldLayoutId id="2147483665" r:id="rId17"/>
  </p:sldLayoutIdLst>
  <p:txStyles>
    <p:titleStyle>
      <a:lvl1pPr algn="ctr" defTabSz="914400" rtl="0" eaLnBrk="1" latinLnBrk="0" hangingPunct="1">
        <a:spcBef>
          <a:spcPct val="0"/>
        </a:spcBef>
        <a:buNone/>
        <a:defRPr sz="4400" kern="1200">
          <a:solidFill>
            <a:srgbClr val="002060"/>
          </a:solidFill>
          <a:latin typeface="微软雅黑" pitchFamily="34" charset="-122"/>
          <a:ea typeface="微软雅黑" pitchFamily="34" charset="-122"/>
          <a:cs typeface="+mj-cs"/>
        </a:defRPr>
      </a:lvl1pPr>
    </p:titleStyle>
    <p:bodyStyle>
      <a:lvl1pPr marL="342900" indent="-342900" algn="l" defTabSz="914400" rtl="0" eaLnBrk="1" latinLnBrk="0" hangingPunct="1">
        <a:lnSpc>
          <a:spcPct val="100000"/>
        </a:lnSpc>
        <a:spcBef>
          <a:spcPct val="20000"/>
        </a:spcBef>
        <a:buFont typeface="Arial" pitchFamily="34" charset="0"/>
        <a:buChar char="•"/>
        <a:defRPr sz="3200" kern="1200">
          <a:solidFill>
            <a:srgbClr val="002060"/>
          </a:solidFill>
          <a:latin typeface="微软雅黑" pitchFamily="34" charset="-122"/>
          <a:ea typeface="微软雅黑" pitchFamily="34" charset="-122"/>
          <a:cs typeface="+mn-cs"/>
        </a:defRPr>
      </a:lvl1pPr>
      <a:lvl2pPr marL="742950" indent="-285750" algn="l" defTabSz="914400" rtl="0" eaLnBrk="1" latinLnBrk="0" hangingPunct="1">
        <a:lnSpc>
          <a:spcPct val="100000"/>
        </a:lnSpc>
        <a:spcBef>
          <a:spcPct val="20000"/>
        </a:spcBef>
        <a:buFont typeface="Arial" pitchFamily="34" charset="0"/>
        <a:buChar char="–"/>
        <a:defRPr sz="2800" kern="1200">
          <a:solidFill>
            <a:srgbClr val="002060"/>
          </a:solidFill>
          <a:latin typeface="微软雅黑" pitchFamily="34" charset="-122"/>
          <a:ea typeface="微软雅黑" pitchFamily="34" charset="-122"/>
          <a:cs typeface="+mn-cs"/>
        </a:defRPr>
      </a:lvl2pPr>
      <a:lvl3pPr marL="1143000" indent="-228600" algn="l" defTabSz="914400" rtl="0" eaLnBrk="1" latinLnBrk="0" hangingPunct="1">
        <a:lnSpc>
          <a:spcPct val="100000"/>
        </a:lnSpc>
        <a:spcBef>
          <a:spcPct val="20000"/>
        </a:spcBef>
        <a:buFont typeface="Arial" pitchFamily="34" charset="0"/>
        <a:buChar char="•"/>
        <a:defRPr sz="2400" kern="1200">
          <a:solidFill>
            <a:srgbClr val="002060"/>
          </a:solidFill>
          <a:latin typeface="微软雅黑" pitchFamily="34" charset="-122"/>
          <a:ea typeface="微软雅黑" pitchFamily="34" charset="-122"/>
          <a:cs typeface="+mn-cs"/>
        </a:defRPr>
      </a:lvl3pPr>
      <a:lvl4pPr marL="1600200" indent="-228600" algn="l" defTabSz="914400" rtl="0" eaLnBrk="1" latinLnBrk="0" hangingPunct="1">
        <a:lnSpc>
          <a:spcPct val="100000"/>
        </a:lnSpc>
        <a:spcBef>
          <a:spcPct val="20000"/>
        </a:spcBef>
        <a:buFont typeface="Arial" pitchFamily="34" charset="0"/>
        <a:buChar char="–"/>
        <a:defRPr sz="2000" kern="1200">
          <a:solidFill>
            <a:srgbClr val="002060"/>
          </a:solidFill>
          <a:latin typeface="微软雅黑" pitchFamily="34" charset="-122"/>
          <a:ea typeface="微软雅黑" pitchFamily="34" charset="-122"/>
          <a:cs typeface="+mn-cs"/>
        </a:defRPr>
      </a:lvl4pPr>
      <a:lvl5pPr marL="2057400" indent="-228600" algn="l" defTabSz="914400" rtl="0" eaLnBrk="1" latinLnBrk="0" hangingPunct="1">
        <a:lnSpc>
          <a:spcPct val="100000"/>
        </a:lnSpc>
        <a:spcBef>
          <a:spcPct val="20000"/>
        </a:spcBef>
        <a:buFont typeface="Arial" pitchFamily="34" charset="0"/>
        <a:buChar char="»"/>
        <a:defRPr sz="2000" kern="1200">
          <a:solidFill>
            <a:srgbClr val="002060"/>
          </a:solidFill>
          <a:latin typeface="微软雅黑" pitchFamily="34" charset="-122"/>
          <a:ea typeface="微软雅黑" pitchFamily="34" charset="-122"/>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jpeg"/><Relationship Id="rId1" Type="http://schemas.openxmlformats.org/officeDocument/2006/relationships/slideLayout" Target="../slideLayouts/slideLayout1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normAutofit/>
          </a:bodyPr>
          <a:lstStyle/>
          <a:p>
            <a:r>
              <a:rPr lang="en-US" altLang="zh-CN" sz="3600" dirty="0">
                <a:solidFill>
                  <a:schemeClr val="accent1">
                    <a:lumMod val="20000"/>
                    <a:lumOff val="80000"/>
                  </a:schemeClr>
                </a:solidFill>
                <a:effectLst>
                  <a:innerShdw blurRad="63500" dist="50800" dir="18900000">
                    <a:prstClr val="black">
                      <a:alpha val="50000"/>
                    </a:prstClr>
                  </a:innerShdw>
                </a:effectLst>
                <a:latin typeface="Arial Rounded MT Bold" pitchFamily="34" charset="0"/>
              </a:rPr>
              <a:t>Land Allocation and Multiple Use</a:t>
            </a:r>
            <a:endParaRPr lang="zh-CN" altLang="en-US" sz="3600" dirty="0">
              <a:solidFill>
                <a:schemeClr val="accent1">
                  <a:lumMod val="20000"/>
                  <a:lumOff val="80000"/>
                </a:schemeClr>
              </a:solidFill>
              <a:effectLst>
                <a:innerShdw blurRad="63500" dist="50800" dir="18900000">
                  <a:prstClr val="black">
                    <a:alpha val="50000"/>
                  </a:prstClr>
                </a:innerShdw>
              </a:effectLst>
              <a:latin typeface="Arial Rounded MT Bold" pitchFamily="34" charset="0"/>
            </a:endParaRPr>
          </a:p>
        </p:txBody>
      </p:sp>
      <p:sp>
        <p:nvSpPr>
          <p:cNvPr id="3" name="副标题 2"/>
          <p:cNvSpPr>
            <a:spLocks noGrp="1"/>
          </p:cNvSpPr>
          <p:nvPr>
            <p:ph type="subTitle" idx="1"/>
          </p:nvPr>
        </p:nvSpPr>
        <p:spPr/>
        <p:txBody>
          <a:bodyPr/>
          <a:lstStyle/>
          <a:p>
            <a:r>
              <a:rPr lang="zh-CN" altLang="en-US" dirty="0"/>
              <a:t>第</a:t>
            </a:r>
            <a:r>
              <a:rPr lang="zh-Hans" altLang="en-US" dirty="0"/>
              <a:t>四</a:t>
            </a:r>
            <a:r>
              <a:rPr lang="zh-CN" altLang="en-US" dirty="0"/>
              <a:t>讲：土地配置和多边利用</a:t>
            </a:r>
          </a:p>
        </p:txBody>
      </p:sp>
    </p:spTree>
    <p:extLst>
      <p:ext uri="{BB962C8B-B14F-4D97-AF65-F5344CB8AC3E}">
        <p14:creationId xmlns:p14="http://schemas.microsoft.com/office/powerpoint/2010/main" val="10938772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4"/>
          <p:cNvSpPr>
            <a:spLocks noChangeArrowheads="1"/>
          </p:cNvSpPr>
          <p:nvPr/>
        </p:nvSpPr>
        <p:spPr bwMode="auto">
          <a:xfrm>
            <a:off x="1835150" y="692150"/>
            <a:ext cx="57277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r>
              <a:rPr lang="en-US" altLang="zh-CN" b="1" dirty="0">
                <a:solidFill>
                  <a:srgbClr val="000000"/>
                </a:solidFill>
                <a:latin typeface="Times New Roman" pitchFamily="18" charset="0"/>
                <a:cs typeface="Times New Roman" pitchFamily="18" charset="0"/>
              </a:rPr>
              <a:t>Figure 6.1: Efficient application of </a:t>
            </a:r>
            <a:r>
              <a:rPr lang="en-US" altLang="zh-CN" b="1" dirty="0" err="1">
                <a:solidFill>
                  <a:srgbClr val="000000"/>
                </a:solidFill>
                <a:latin typeface="Times New Roman" pitchFamily="18" charset="0"/>
                <a:cs typeface="Times New Roman" pitchFamily="18" charset="0"/>
              </a:rPr>
              <a:t>labour</a:t>
            </a:r>
            <a:r>
              <a:rPr lang="en-US" altLang="zh-CN" b="1" dirty="0">
                <a:solidFill>
                  <a:srgbClr val="000000"/>
                </a:solidFill>
                <a:latin typeface="Times New Roman" pitchFamily="18" charset="0"/>
                <a:cs typeface="Times New Roman" pitchFamily="18" charset="0"/>
              </a:rPr>
              <a:t> to a forest site</a:t>
            </a:r>
            <a:endParaRPr lang="en-CA" b="1" dirty="0">
              <a:latin typeface="Times New Roman" pitchFamily="18" charset="0"/>
              <a:cs typeface="Times New Roman" pitchFamily="18" charset="0"/>
            </a:endParaRPr>
          </a:p>
        </p:txBody>
      </p:sp>
      <p:grpSp>
        <p:nvGrpSpPr>
          <p:cNvPr id="27651" name="Group 2"/>
          <p:cNvGrpSpPr>
            <a:grpSpLocks/>
          </p:cNvGrpSpPr>
          <p:nvPr/>
        </p:nvGrpSpPr>
        <p:grpSpPr bwMode="auto">
          <a:xfrm>
            <a:off x="1187450" y="1341438"/>
            <a:ext cx="6697663" cy="4851400"/>
            <a:chOff x="2100" y="1440"/>
            <a:chExt cx="7673" cy="6626"/>
          </a:xfrm>
        </p:grpSpPr>
        <p:sp>
          <p:nvSpPr>
            <p:cNvPr id="27654" name="Text Box 2121"/>
            <p:cNvSpPr txBox="1">
              <a:spLocks noChangeArrowheads="1"/>
            </p:cNvSpPr>
            <p:nvPr/>
          </p:nvSpPr>
          <p:spPr bwMode="auto">
            <a:xfrm>
              <a:off x="6356" y="4373"/>
              <a:ext cx="2939" cy="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Quantity of labour (person-days)</a:t>
              </a:r>
              <a:endParaRPr lang="en-CA">
                <a:latin typeface="Times New Roman" pitchFamily="18" charset="0"/>
                <a:cs typeface="Times New Roman" pitchFamily="18" charset="0"/>
              </a:endParaRPr>
            </a:p>
          </p:txBody>
        </p:sp>
        <p:sp>
          <p:nvSpPr>
            <p:cNvPr id="27655" name="Text Box 2122"/>
            <p:cNvSpPr txBox="1">
              <a:spLocks noChangeArrowheads="1"/>
            </p:cNvSpPr>
            <p:nvPr/>
          </p:nvSpPr>
          <p:spPr bwMode="auto">
            <a:xfrm>
              <a:off x="5974" y="7315"/>
              <a:ext cx="570" cy="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i="1">
                  <a:latin typeface="Times New Roman" pitchFamily="18" charset="0"/>
                  <a:cs typeface="Times New Roman" pitchFamily="18" charset="0"/>
                </a:rPr>
                <a:t>q</a:t>
              </a:r>
              <a:endParaRPr lang="en-CA">
                <a:latin typeface="Times New Roman" pitchFamily="18" charset="0"/>
                <a:cs typeface="Times New Roman" pitchFamily="18" charset="0"/>
              </a:endParaRPr>
            </a:p>
          </p:txBody>
        </p:sp>
        <p:sp>
          <p:nvSpPr>
            <p:cNvPr id="27656" name="Text Box 2123"/>
            <p:cNvSpPr txBox="1">
              <a:spLocks noChangeArrowheads="1"/>
            </p:cNvSpPr>
            <p:nvPr/>
          </p:nvSpPr>
          <p:spPr bwMode="auto">
            <a:xfrm>
              <a:off x="6595" y="5990"/>
              <a:ext cx="1110" cy="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Wage</a:t>
              </a:r>
              <a:endParaRPr lang="en-CA">
                <a:latin typeface="Times New Roman" pitchFamily="18" charset="0"/>
                <a:cs typeface="Times New Roman" pitchFamily="18" charset="0"/>
              </a:endParaRPr>
            </a:p>
          </p:txBody>
        </p:sp>
        <p:sp>
          <p:nvSpPr>
            <p:cNvPr id="27657" name="Text Box 2124"/>
            <p:cNvSpPr txBox="1">
              <a:spLocks noChangeArrowheads="1"/>
            </p:cNvSpPr>
            <p:nvPr/>
          </p:nvSpPr>
          <p:spPr bwMode="auto">
            <a:xfrm>
              <a:off x="3635" y="7225"/>
              <a:ext cx="570" cy="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0</a:t>
              </a:r>
              <a:endParaRPr lang="en-CA">
                <a:latin typeface="Times New Roman" pitchFamily="18" charset="0"/>
                <a:cs typeface="Times New Roman" pitchFamily="18" charset="0"/>
              </a:endParaRPr>
            </a:p>
          </p:txBody>
        </p:sp>
        <p:sp>
          <p:nvSpPr>
            <p:cNvPr id="27658" name="Text Box 2125"/>
            <p:cNvSpPr txBox="1">
              <a:spLocks noChangeArrowheads="1"/>
            </p:cNvSpPr>
            <p:nvPr/>
          </p:nvSpPr>
          <p:spPr bwMode="auto">
            <a:xfrm>
              <a:off x="2100" y="4773"/>
              <a:ext cx="1682" cy="1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Marginal revenue product of labour ($)</a:t>
              </a:r>
              <a:endParaRPr lang="en-CA">
                <a:latin typeface="Times New Roman" pitchFamily="18" charset="0"/>
                <a:cs typeface="Times New Roman" pitchFamily="18" charset="0"/>
              </a:endParaRPr>
            </a:p>
          </p:txBody>
        </p:sp>
        <p:sp>
          <p:nvSpPr>
            <p:cNvPr id="27659" name="Text Box 2126"/>
            <p:cNvSpPr txBox="1">
              <a:spLocks noChangeArrowheads="1"/>
            </p:cNvSpPr>
            <p:nvPr/>
          </p:nvSpPr>
          <p:spPr bwMode="auto">
            <a:xfrm>
              <a:off x="3476" y="6020"/>
              <a:ext cx="755" cy="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p</a:t>
              </a:r>
              <a:endParaRPr lang="en-CA">
                <a:latin typeface="Times New Roman" pitchFamily="18" charset="0"/>
                <a:cs typeface="Times New Roman" pitchFamily="18" charset="0"/>
              </a:endParaRPr>
            </a:p>
          </p:txBody>
        </p:sp>
        <p:sp>
          <p:nvSpPr>
            <p:cNvPr id="27660" name="Text Box 2127"/>
            <p:cNvSpPr txBox="1">
              <a:spLocks noChangeArrowheads="1"/>
            </p:cNvSpPr>
            <p:nvPr/>
          </p:nvSpPr>
          <p:spPr bwMode="auto">
            <a:xfrm>
              <a:off x="3635" y="4238"/>
              <a:ext cx="506" cy="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 0</a:t>
              </a:r>
              <a:endParaRPr lang="en-CA">
                <a:latin typeface="Times New Roman" pitchFamily="18" charset="0"/>
                <a:cs typeface="Times New Roman" pitchFamily="18" charset="0"/>
              </a:endParaRPr>
            </a:p>
          </p:txBody>
        </p:sp>
        <p:sp>
          <p:nvSpPr>
            <p:cNvPr id="27661" name="Text Box 2128"/>
            <p:cNvSpPr txBox="1">
              <a:spLocks noChangeArrowheads="1"/>
            </p:cNvSpPr>
            <p:nvPr/>
          </p:nvSpPr>
          <p:spPr bwMode="auto">
            <a:xfrm>
              <a:off x="2100" y="2113"/>
              <a:ext cx="1535" cy="1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Value of the forest crop </a:t>
              </a:r>
              <a:br>
                <a:rPr lang="en-US" altLang="zh-CN">
                  <a:latin typeface="Times New Roman" pitchFamily="18" charset="0"/>
                  <a:cs typeface="Times New Roman" pitchFamily="18" charset="0"/>
                </a:rPr>
              </a:br>
              <a:r>
                <a:rPr lang="en-US" altLang="zh-CN">
                  <a:latin typeface="Times New Roman" pitchFamily="18" charset="0"/>
                  <a:cs typeface="Times New Roman" pitchFamily="18" charset="0"/>
                </a:rPr>
                <a:t>($ per hectare)</a:t>
              </a:r>
              <a:endParaRPr lang="en-CA">
                <a:latin typeface="Times New Roman" pitchFamily="18" charset="0"/>
                <a:cs typeface="Times New Roman" pitchFamily="18" charset="0"/>
              </a:endParaRPr>
            </a:p>
          </p:txBody>
        </p:sp>
        <p:cxnSp>
          <p:nvCxnSpPr>
            <p:cNvPr id="27662" name="AutoShape 2129"/>
            <p:cNvCxnSpPr>
              <a:cxnSpLocks noChangeShapeType="1"/>
            </p:cNvCxnSpPr>
            <p:nvPr/>
          </p:nvCxnSpPr>
          <p:spPr bwMode="auto">
            <a:xfrm>
              <a:off x="3990" y="4387"/>
              <a:ext cx="4910" cy="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3" name="AutoShape 2130"/>
            <p:cNvCxnSpPr>
              <a:cxnSpLocks noChangeShapeType="1"/>
            </p:cNvCxnSpPr>
            <p:nvPr/>
          </p:nvCxnSpPr>
          <p:spPr bwMode="auto">
            <a:xfrm>
              <a:off x="3990" y="1700"/>
              <a:ext cx="2" cy="2682"/>
            </a:xfrm>
            <a:prstGeom prst="straightConnector1">
              <a:avLst/>
            </a:prstGeom>
            <a:noFill/>
            <a:ln w="9525">
              <a:solidFill>
                <a:schemeClr val="tx1">
                  <a:lumMod val="100000"/>
                  <a:lumOff val="0"/>
                </a:schemeClr>
              </a:solidFill>
              <a:round/>
              <a:headEnd/>
              <a:tailEnd/>
            </a:ln>
            <a:extLst/>
          </p:spPr>
        </p:cxnSp>
        <p:sp>
          <p:nvSpPr>
            <p:cNvPr id="27664" name="Text Box 2131"/>
            <p:cNvSpPr txBox="1">
              <a:spLocks noChangeArrowheads="1"/>
            </p:cNvSpPr>
            <p:nvPr/>
          </p:nvSpPr>
          <p:spPr bwMode="auto">
            <a:xfrm>
              <a:off x="6356" y="7596"/>
              <a:ext cx="3178" cy="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Quantity of labour (person-days)</a:t>
              </a:r>
              <a:endParaRPr lang="en-CA">
                <a:latin typeface="Times New Roman" pitchFamily="18" charset="0"/>
                <a:cs typeface="Times New Roman" pitchFamily="18" charset="0"/>
              </a:endParaRPr>
            </a:p>
          </p:txBody>
        </p:sp>
        <p:sp>
          <p:nvSpPr>
            <p:cNvPr id="27665" name="Arc 2132"/>
            <p:cNvSpPr>
              <a:spLocks/>
            </p:cNvSpPr>
            <p:nvPr/>
          </p:nvSpPr>
          <p:spPr bwMode="auto">
            <a:xfrm rot="-2499489">
              <a:off x="5411" y="1440"/>
              <a:ext cx="4362" cy="5907"/>
            </a:xfrm>
            <a:custGeom>
              <a:avLst/>
              <a:gdLst>
                <a:gd name="T0" fmla="*/ 0 w 14547"/>
                <a:gd name="T1" fmla="*/ 0 h 21600"/>
                <a:gd name="T2" fmla="*/ 1308 w 14547"/>
                <a:gd name="T3" fmla="*/ 421 h 21600"/>
                <a:gd name="T4" fmla="*/ 0 w 14547"/>
                <a:gd name="T5" fmla="*/ 1615 h 21600"/>
                <a:gd name="T6" fmla="*/ 0 60000 65536"/>
                <a:gd name="T7" fmla="*/ 0 60000 65536"/>
                <a:gd name="T8" fmla="*/ 0 60000 65536"/>
                <a:gd name="T9" fmla="*/ 0 w 14547"/>
                <a:gd name="T10" fmla="*/ 0 h 21600"/>
                <a:gd name="T11" fmla="*/ 14547 w 14547"/>
                <a:gd name="T12" fmla="*/ 21600 h 21600"/>
              </a:gdLst>
              <a:ahLst/>
              <a:cxnLst>
                <a:cxn ang="T6">
                  <a:pos x="T0" y="T1"/>
                </a:cxn>
                <a:cxn ang="T7">
                  <a:pos x="T2" y="T3"/>
                </a:cxn>
                <a:cxn ang="T8">
                  <a:pos x="T4" y="T5"/>
                </a:cxn>
              </a:cxnLst>
              <a:rect l="T9" t="T10" r="T11" b="T12"/>
              <a:pathLst>
                <a:path w="14547" h="21600" fill="none" extrusionOk="0">
                  <a:moveTo>
                    <a:pt x="-1" y="0"/>
                  </a:moveTo>
                  <a:cubicBezTo>
                    <a:pt x="5381" y="0"/>
                    <a:pt x="10568" y="2008"/>
                    <a:pt x="14546" y="5633"/>
                  </a:cubicBezTo>
                </a:path>
                <a:path w="14547" h="21600" stroke="0" extrusionOk="0">
                  <a:moveTo>
                    <a:pt x="-1" y="0"/>
                  </a:moveTo>
                  <a:cubicBezTo>
                    <a:pt x="5381" y="0"/>
                    <a:pt x="10568" y="2008"/>
                    <a:pt x="14546" y="5633"/>
                  </a:cubicBezTo>
                  <a:lnTo>
                    <a:pt x="0" y="21600"/>
                  </a:lnTo>
                  <a:lnTo>
                    <a:pt x="-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cxnSp>
          <p:nvCxnSpPr>
            <p:cNvPr id="27666" name="AutoShape 2133"/>
            <p:cNvCxnSpPr>
              <a:cxnSpLocks noChangeShapeType="1"/>
            </p:cNvCxnSpPr>
            <p:nvPr/>
          </p:nvCxnSpPr>
          <p:spPr bwMode="auto">
            <a:xfrm>
              <a:off x="3991" y="7344"/>
              <a:ext cx="4910" cy="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27667" name="AutoShape 2134"/>
            <p:cNvCxnSpPr>
              <a:cxnSpLocks noChangeShapeType="1"/>
            </p:cNvCxnSpPr>
            <p:nvPr/>
          </p:nvCxnSpPr>
          <p:spPr bwMode="auto">
            <a:xfrm flipH="1">
              <a:off x="6181" y="2329"/>
              <a:ext cx="14" cy="5010"/>
            </a:xfrm>
            <a:prstGeom prst="straightConnector1">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cxnSp>
        <p:cxnSp>
          <p:nvCxnSpPr>
            <p:cNvPr id="18" name="AutoShape 2135"/>
            <p:cNvCxnSpPr>
              <a:cxnSpLocks noChangeShapeType="1"/>
            </p:cNvCxnSpPr>
            <p:nvPr/>
          </p:nvCxnSpPr>
          <p:spPr bwMode="auto">
            <a:xfrm>
              <a:off x="3991" y="4658"/>
              <a:ext cx="0" cy="2682"/>
            </a:xfrm>
            <a:prstGeom prst="straightConnector1">
              <a:avLst/>
            </a:prstGeom>
            <a:noFill/>
            <a:ln w="9525">
              <a:solidFill>
                <a:schemeClr val="tx1">
                  <a:lumMod val="100000"/>
                  <a:lumOff val="0"/>
                </a:schemeClr>
              </a:solidFill>
              <a:round/>
              <a:headEnd/>
              <a:tailEnd/>
            </a:ln>
            <a:extLst/>
          </p:spPr>
        </p:cxnSp>
        <p:cxnSp>
          <p:nvCxnSpPr>
            <p:cNvPr id="27669" name="AutoShape 2136"/>
            <p:cNvCxnSpPr>
              <a:cxnSpLocks noChangeShapeType="1"/>
            </p:cNvCxnSpPr>
            <p:nvPr/>
          </p:nvCxnSpPr>
          <p:spPr bwMode="auto">
            <a:xfrm>
              <a:off x="3990" y="6215"/>
              <a:ext cx="2641" cy="1"/>
            </a:xfrm>
            <a:prstGeom prst="straightConnector1">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cxnSp>
        <p:sp>
          <p:nvSpPr>
            <p:cNvPr id="27670" name="Rectangle 19" descr="10%"/>
            <p:cNvSpPr>
              <a:spLocks noChangeArrowheads="1"/>
            </p:cNvSpPr>
            <p:nvPr/>
          </p:nvSpPr>
          <p:spPr bwMode="auto">
            <a:xfrm>
              <a:off x="3990" y="6215"/>
              <a:ext cx="2190" cy="1124"/>
            </a:xfrm>
            <a:prstGeom prst="rect">
              <a:avLst/>
            </a:prstGeom>
            <a:pattFill prst="pct10">
              <a:fgClr>
                <a:srgbClr val="000000"/>
              </a:fgClr>
              <a:bgClr>
                <a:srgbClr val="FFFFFF"/>
              </a:bgClr>
            </a:pattFill>
            <a:ln w="9525">
              <a:solidFill>
                <a:srgbClr val="000000"/>
              </a:solidFill>
              <a:miter lim="800000"/>
              <a:headEnd/>
              <a:tailEnd/>
            </a:ln>
          </p:spPr>
          <p:txBody>
            <a:bodyPr/>
            <a:lstStyle/>
            <a:p>
              <a:endParaRPr lang="en-CA">
                <a:latin typeface="Times New Roman" pitchFamily="18" charset="0"/>
                <a:cs typeface="Times New Roman" pitchFamily="18" charset="0"/>
              </a:endParaRPr>
            </a:p>
          </p:txBody>
        </p:sp>
        <p:sp>
          <p:nvSpPr>
            <p:cNvPr id="27671" name="Text Box 2138"/>
            <p:cNvSpPr txBox="1">
              <a:spLocks noChangeArrowheads="1"/>
            </p:cNvSpPr>
            <p:nvPr/>
          </p:nvSpPr>
          <p:spPr bwMode="auto">
            <a:xfrm>
              <a:off x="4141" y="6502"/>
              <a:ext cx="1902" cy="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Payment to labour</a:t>
              </a:r>
              <a:endParaRPr lang="en-CA">
                <a:latin typeface="Times New Roman" pitchFamily="18" charset="0"/>
                <a:cs typeface="Times New Roman" pitchFamily="18" charset="0"/>
              </a:endParaRPr>
            </a:p>
          </p:txBody>
        </p:sp>
        <p:sp>
          <p:nvSpPr>
            <p:cNvPr id="27672" name="AutoShape 2139" descr="5%"/>
            <p:cNvSpPr>
              <a:spLocks noChangeArrowheads="1"/>
            </p:cNvSpPr>
            <p:nvPr/>
          </p:nvSpPr>
          <p:spPr bwMode="auto">
            <a:xfrm>
              <a:off x="4005" y="5104"/>
              <a:ext cx="2190" cy="1126"/>
            </a:xfrm>
            <a:prstGeom prst="rtTriangle">
              <a:avLst/>
            </a:prstGeom>
            <a:pattFill prst="pct5">
              <a:fgClr>
                <a:srgbClr val="000000"/>
              </a:fgClr>
              <a:bgClr>
                <a:srgbClr val="FFFFFF"/>
              </a:bgClr>
            </a:pattFill>
            <a:ln w="9525">
              <a:pattFill prst="wdUpDiag">
                <a:fgClr>
                  <a:srgbClr val="000000"/>
                </a:fgClr>
                <a:bgClr>
                  <a:srgbClr val="FFFFFF"/>
                </a:bgClr>
              </a:pattFill>
              <a:miter lim="800000"/>
              <a:headEnd/>
              <a:tailEnd/>
            </a:ln>
          </p:spPr>
          <p:txBody>
            <a:bodyPr/>
            <a:lstStyle/>
            <a:p>
              <a:endParaRPr lang="en-CA">
                <a:latin typeface="Times New Roman" pitchFamily="18" charset="0"/>
                <a:cs typeface="Times New Roman" pitchFamily="18" charset="0"/>
              </a:endParaRPr>
            </a:p>
          </p:txBody>
        </p:sp>
        <p:sp>
          <p:nvSpPr>
            <p:cNvPr id="27673" name="Text Box 2140" descr="5%"/>
            <p:cNvSpPr txBox="1">
              <a:spLocks noChangeArrowheads="1"/>
            </p:cNvSpPr>
            <p:nvPr/>
          </p:nvSpPr>
          <p:spPr bwMode="auto">
            <a:xfrm>
              <a:off x="4205" y="5745"/>
              <a:ext cx="1138" cy="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Land rent</a:t>
              </a:r>
              <a:endParaRPr lang="en-CA">
                <a:latin typeface="Times New Roman" pitchFamily="18" charset="0"/>
                <a:cs typeface="Times New Roman" pitchFamily="18" charset="0"/>
              </a:endParaRPr>
            </a:p>
          </p:txBody>
        </p:sp>
        <p:cxnSp>
          <p:nvCxnSpPr>
            <p:cNvPr id="27674" name="AutoShape 2141"/>
            <p:cNvCxnSpPr>
              <a:cxnSpLocks noChangeShapeType="1"/>
            </p:cNvCxnSpPr>
            <p:nvPr/>
          </p:nvCxnSpPr>
          <p:spPr bwMode="auto">
            <a:xfrm>
              <a:off x="3992" y="5089"/>
              <a:ext cx="4388" cy="22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7675" name="Text Box 2142"/>
            <p:cNvSpPr txBox="1">
              <a:spLocks noChangeArrowheads="1"/>
            </p:cNvSpPr>
            <p:nvPr/>
          </p:nvSpPr>
          <p:spPr bwMode="auto">
            <a:xfrm>
              <a:off x="5211" y="4876"/>
              <a:ext cx="2381" cy="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Efficient quantity</a:t>
              </a:r>
              <a:br>
                <a:rPr lang="en-US" altLang="zh-CN">
                  <a:latin typeface="Times New Roman" pitchFamily="18" charset="0"/>
                  <a:cs typeface="Times New Roman" pitchFamily="18" charset="0"/>
                </a:rPr>
              </a:br>
              <a:r>
                <a:rPr lang="en-US" altLang="zh-CN">
                  <a:latin typeface="Times New Roman" pitchFamily="18" charset="0"/>
                  <a:cs typeface="Times New Roman" pitchFamily="18" charset="0"/>
                </a:rPr>
                <a:t>of labour</a:t>
              </a:r>
              <a:endParaRPr lang="en-CA">
                <a:latin typeface="Times New Roman" pitchFamily="18" charset="0"/>
                <a:cs typeface="Times New Roman" pitchFamily="18" charset="0"/>
              </a:endParaRPr>
            </a:p>
          </p:txBody>
        </p:sp>
      </p:grpSp>
      <p:sp>
        <p:nvSpPr>
          <p:cNvPr id="27652" name="Rectangle 37"/>
          <p:cNvSpPr>
            <a:spLocks noChangeArrowheads="1"/>
          </p:cNvSpPr>
          <p:nvPr/>
        </p:nvSpPr>
        <p:spPr bwMode="auto">
          <a:xfrm>
            <a:off x="0" y="4321175"/>
            <a:ext cx="184150"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br>
              <a:rPr lang="en-US" altLang="zh-CN" sz="1000">
                <a:latin typeface="Roman 10cpi"/>
                <a:ea typeface="Roman 10cpi"/>
                <a:cs typeface="Times New Roman" pitchFamily="18" charset="0"/>
              </a:rPr>
            </a:br>
            <a:endParaRPr lang="en-CA" sz="1100">
              <a:ea typeface="Roman 10cpi"/>
              <a:cs typeface="Times New Roman" pitchFamily="18" charset="0"/>
            </a:endParaRPr>
          </a:p>
          <a:p>
            <a:pPr eaLnBrk="0" hangingPunct="0"/>
            <a:endParaRPr lang="en-CA">
              <a:ea typeface="Roman 10cpi"/>
              <a:cs typeface="Times New Roman" pitchFamily="18" charset="0"/>
            </a:endParaRPr>
          </a:p>
        </p:txBody>
      </p:sp>
      <p:sp>
        <p:nvSpPr>
          <p:cNvPr id="28" name="Footer Placeholder 1"/>
          <p:cNvSpPr>
            <a:spLocks noGrp="1"/>
          </p:cNvSpPr>
          <p:nvPr>
            <p:ph type="ftr" sz="quarter" idx="11"/>
          </p:nvPr>
        </p:nvSpPr>
        <p:spPr>
          <a:xfrm>
            <a:off x="0" y="6492875"/>
            <a:ext cx="9144000" cy="365125"/>
          </a:xfrm>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dirty="0">
                <a:solidFill>
                  <a:srgbClr val="898989"/>
                </a:solidFill>
                <a:latin typeface="Calibri" pitchFamily="34" charset="0"/>
              </a:rPr>
              <a:t>Adapted from </a:t>
            </a:r>
            <a:r>
              <a:rPr lang="en-US" altLang="zh-CN" i="1" dirty="0">
                <a:solidFill>
                  <a:srgbClr val="898989"/>
                </a:solidFill>
                <a:latin typeface="Calibri" pitchFamily="34" charset="0"/>
              </a:rPr>
              <a:t>Forest Economics </a:t>
            </a:r>
            <a:r>
              <a:rPr lang="en-US" altLang="zh-CN" dirty="0">
                <a:solidFill>
                  <a:srgbClr val="898989"/>
                </a:solidFill>
                <a:latin typeface="Calibri" pitchFamily="34" charset="0"/>
              </a:rPr>
              <a:t>by </a:t>
            </a:r>
            <a:r>
              <a:rPr lang="en-US" altLang="zh-CN" dirty="0" err="1">
                <a:solidFill>
                  <a:srgbClr val="898989"/>
                </a:solidFill>
                <a:latin typeface="Calibri" pitchFamily="34" charset="0"/>
              </a:rPr>
              <a:t>Daowei</a:t>
            </a:r>
            <a:r>
              <a:rPr lang="en-US" altLang="zh-CN" dirty="0">
                <a:solidFill>
                  <a:srgbClr val="898989"/>
                </a:solidFill>
                <a:latin typeface="Calibri" pitchFamily="34" charset="0"/>
              </a:rPr>
              <a:t> Zhang and Peter H. </a:t>
            </a:r>
            <a:r>
              <a:rPr lang="en-US" altLang="zh-CN" dirty="0" err="1">
                <a:solidFill>
                  <a:srgbClr val="898989"/>
                </a:solidFill>
                <a:latin typeface="Calibri" pitchFamily="34" charset="0"/>
              </a:rPr>
              <a:t>Pearse</a:t>
            </a:r>
            <a:r>
              <a:rPr lang="en-US" altLang="zh-CN" dirty="0">
                <a:solidFill>
                  <a:srgbClr val="898989"/>
                </a:solidFill>
                <a:latin typeface="Calibri" pitchFamily="34" charset="0"/>
              </a:rPr>
              <a:t>, published by UBC Press, 2011. </a:t>
            </a:r>
            <a:endParaRPr lang="en-CA" dirty="0">
              <a:solidFill>
                <a:srgbClr val="898989"/>
              </a:solidFill>
              <a:latin typeface="Calibri" pitchFamily="34" charset="0"/>
            </a:endParaRPr>
          </a:p>
        </p:txBody>
      </p:sp>
      <p:sp>
        <p:nvSpPr>
          <p:cNvPr id="6" name="任意多边形 5"/>
          <p:cNvSpPr/>
          <p:nvPr/>
        </p:nvSpPr>
        <p:spPr>
          <a:xfrm>
            <a:off x="3078053" y="1458497"/>
            <a:ext cx="3651661" cy="1696182"/>
          </a:xfrm>
          <a:custGeom>
            <a:avLst/>
            <a:gdLst>
              <a:gd name="connsiteX0" fmla="*/ 0 w 3566160"/>
              <a:gd name="connsiteY0" fmla="*/ 1630680 h 1630680"/>
              <a:gd name="connsiteX1" fmla="*/ 1554480 w 3566160"/>
              <a:gd name="connsiteY1" fmla="*/ 624840 h 1630680"/>
              <a:gd name="connsiteX2" fmla="*/ 3566160 w 3566160"/>
              <a:gd name="connsiteY2" fmla="*/ 0 h 1630680"/>
              <a:gd name="connsiteX3" fmla="*/ 3566160 w 3566160"/>
              <a:gd name="connsiteY3" fmla="*/ 0 h 1630680"/>
              <a:gd name="connsiteX4" fmla="*/ 3566160 w 3566160"/>
              <a:gd name="connsiteY4" fmla="*/ 0 h 1630680"/>
              <a:gd name="connsiteX0" fmla="*/ 0 w 3566160"/>
              <a:gd name="connsiteY0" fmla="*/ 1630680 h 1630680"/>
              <a:gd name="connsiteX1" fmla="*/ 1861101 w 3566160"/>
              <a:gd name="connsiteY1" fmla="*/ 510705 h 1630680"/>
              <a:gd name="connsiteX2" fmla="*/ 3566160 w 3566160"/>
              <a:gd name="connsiteY2" fmla="*/ 0 h 1630680"/>
              <a:gd name="connsiteX3" fmla="*/ 3566160 w 3566160"/>
              <a:gd name="connsiteY3" fmla="*/ 0 h 1630680"/>
              <a:gd name="connsiteX4" fmla="*/ 3566160 w 3566160"/>
              <a:gd name="connsiteY4" fmla="*/ 0 h 1630680"/>
              <a:gd name="connsiteX0" fmla="*/ 0 w 3566160"/>
              <a:gd name="connsiteY0" fmla="*/ 1630680 h 1630680"/>
              <a:gd name="connsiteX1" fmla="*/ 1861101 w 3566160"/>
              <a:gd name="connsiteY1" fmla="*/ 510705 h 1630680"/>
              <a:gd name="connsiteX2" fmla="*/ 3566160 w 3566160"/>
              <a:gd name="connsiteY2" fmla="*/ 0 h 1630680"/>
              <a:gd name="connsiteX3" fmla="*/ 3566160 w 3566160"/>
              <a:gd name="connsiteY3" fmla="*/ 0 h 1630680"/>
              <a:gd name="connsiteX4" fmla="*/ 3566160 w 3566160"/>
              <a:gd name="connsiteY4" fmla="*/ 0 h 1630680"/>
              <a:gd name="connsiteX0" fmla="*/ 0 w 3581491"/>
              <a:gd name="connsiteY0" fmla="*/ 1630680 h 1630680"/>
              <a:gd name="connsiteX1" fmla="*/ 1861101 w 3581491"/>
              <a:gd name="connsiteY1" fmla="*/ 510705 h 1630680"/>
              <a:gd name="connsiteX2" fmla="*/ 3566160 w 3581491"/>
              <a:gd name="connsiteY2" fmla="*/ 0 h 1630680"/>
              <a:gd name="connsiteX3" fmla="*/ 3566160 w 3581491"/>
              <a:gd name="connsiteY3" fmla="*/ 0 h 1630680"/>
              <a:gd name="connsiteX4" fmla="*/ 3581491 w 3581491"/>
              <a:gd name="connsiteY4" fmla="*/ 42801 h 1630680"/>
              <a:gd name="connsiteX0" fmla="*/ 0 w 3581491"/>
              <a:gd name="connsiteY0" fmla="*/ 1630680 h 1630680"/>
              <a:gd name="connsiteX1" fmla="*/ 2183053 w 3581491"/>
              <a:gd name="connsiteY1" fmla="*/ 410837 h 1630680"/>
              <a:gd name="connsiteX2" fmla="*/ 3566160 w 3581491"/>
              <a:gd name="connsiteY2" fmla="*/ 0 h 1630680"/>
              <a:gd name="connsiteX3" fmla="*/ 3566160 w 3581491"/>
              <a:gd name="connsiteY3" fmla="*/ 0 h 1630680"/>
              <a:gd name="connsiteX4" fmla="*/ 3581491 w 3581491"/>
              <a:gd name="connsiteY4" fmla="*/ 42801 h 1630680"/>
              <a:gd name="connsiteX0" fmla="*/ 0 w 3581491"/>
              <a:gd name="connsiteY0" fmla="*/ 1630680 h 1630680"/>
              <a:gd name="connsiteX1" fmla="*/ 2183053 w 3581491"/>
              <a:gd name="connsiteY1" fmla="*/ 410837 h 1630680"/>
              <a:gd name="connsiteX2" fmla="*/ 3566160 w 3581491"/>
              <a:gd name="connsiteY2" fmla="*/ 0 h 1630680"/>
              <a:gd name="connsiteX3" fmla="*/ 3566160 w 3581491"/>
              <a:gd name="connsiteY3" fmla="*/ 0 h 1630680"/>
              <a:gd name="connsiteX4" fmla="*/ 3581491 w 3581491"/>
              <a:gd name="connsiteY4" fmla="*/ 42801 h 1630680"/>
              <a:gd name="connsiteX0" fmla="*/ 0 w 3581491"/>
              <a:gd name="connsiteY0" fmla="*/ 1630680 h 1630680"/>
              <a:gd name="connsiteX1" fmla="*/ 2183053 w 3581491"/>
              <a:gd name="connsiteY1" fmla="*/ 368036 h 1630680"/>
              <a:gd name="connsiteX2" fmla="*/ 3566160 w 3581491"/>
              <a:gd name="connsiteY2" fmla="*/ 0 h 1630680"/>
              <a:gd name="connsiteX3" fmla="*/ 3566160 w 3581491"/>
              <a:gd name="connsiteY3" fmla="*/ 0 h 1630680"/>
              <a:gd name="connsiteX4" fmla="*/ 3581491 w 3581491"/>
              <a:gd name="connsiteY4" fmla="*/ 42801 h 1630680"/>
              <a:gd name="connsiteX0" fmla="*/ 0 w 3581491"/>
              <a:gd name="connsiteY0" fmla="*/ 1630680 h 1630680"/>
              <a:gd name="connsiteX1" fmla="*/ 1431831 w 3581491"/>
              <a:gd name="connsiteY1" fmla="*/ 681908 h 1630680"/>
              <a:gd name="connsiteX2" fmla="*/ 3566160 w 3581491"/>
              <a:gd name="connsiteY2" fmla="*/ 0 h 1630680"/>
              <a:gd name="connsiteX3" fmla="*/ 3566160 w 3581491"/>
              <a:gd name="connsiteY3" fmla="*/ 0 h 1630680"/>
              <a:gd name="connsiteX4" fmla="*/ 3581491 w 3581491"/>
              <a:gd name="connsiteY4" fmla="*/ 42801 h 1630680"/>
              <a:gd name="connsiteX0" fmla="*/ 0 w 3581491"/>
              <a:gd name="connsiteY0" fmla="*/ 1630680 h 1630680"/>
              <a:gd name="connsiteX1" fmla="*/ 1431831 w 3581491"/>
              <a:gd name="connsiteY1" fmla="*/ 681908 h 1630680"/>
              <a:gd name="connsiteX2" fmla="*/ 3566160 w 3581491"/>
              <a:gd name="connsiteY2" fmla="*/ 0 h 1630680"/>
              <a:gd name="connsiteX3" fmla="*/ 3566160 w 3581491"/>
              <a:gd name="connsiteY3" fmla="*/ 0 h 1630680"/>
              <a:gd name="connsiteX4" fmla="*/ 3581491 w 3581491"/>
              <a:gd name="connsiteY4" fmla="*/ 42801 h 1630680"/>
              <a:gd name="connsiteX0" fmla="*/ 0 w 3581491"/>
              <a:gd name="connsiteY0" fmla="*/ 1630680 h 1630680"/>
              <a:gd name="connsiteX1" fmla="*/ 1431831 w 3581491"/>
              <a:gd name="connsiteY1" fmla="*/ 681908 h 1630680"/>
              <a:gd name="connsiteX2" fmla="*/ 3566160 w 3581491"/>
              <a:gd name="connsiteY2" fmla="*/ 0 h 1630680"/>
              <a:gd name="connsiteX3" fmla="*/ 3566160 w 3581491"/>
              <a:gd name="connsiteY3" fmla="*/ 0 h 1630680"/>
              <a:gd name="connsiteX4" fmla="*/ 3581491 w 3581491"/>
              <a:gd name="connsiteY4" fmla="*/ 42801 h 1630680"/>
              <a:gd name="connsiteX0" fmla="*/ 0 w 3755094"/>
              <a:gd name="connsiteY0" fmla="*/ 1668453 h 1668453"/>
              <a:gd name="connsiteX1" fmla="*/ 1431831 w 3755094"/>
              <a:gd name="connsiteY1" fmla="*/ 719681 h 1668453"/>
              <a:gd name="connsiteX2" fmla="*/ 3566160 w 3755094"/>
              <a:gd name="connsiteY2" fmla="*/ 37773 h 1668453"/>
              <a:gd name="connsiteX3" fmla="*/ 3673477 w 3755094"/>
              <a:gd name="connsiteY3" fmla="*/ 94841 h 1668453"/>
              <a:gd name="connsiteX4" fmla="*/ 3581491 w 3755094"/>
              <a:gd name="connsiteY4" fmla="*/ 80574 h 1668453"/>
              <a:gd name="connsiteX0" fmla="*/ 0 w 3728729"/>
              <a:gd name="connsiteY0" fmla="*/ 1670409 h 1670409"/>
              <a:gd name="connsiteX1" fmla="*/ 1431831 w 3728729"/>
              <a:gd name="connsiteY1" fmla="*/ 721637 h 1670409"/>
              <a:gd name="connsiteX2" fmla="*/ 3566160 w 3728729"/>
              <a:gd name="connsiteY2" fmla="*/ 39729 h 1670409"/>
              <a:gd name="connsiteX3" fmla="*/ 3581491 w 3728729"/>
              <a:gd name="connsiteY3" fmla="*/ 82530 h 1670409"/>
              <a:gd name="connsiteX0" fmla="*/ 0 w 3566160"/>
              <a:gd name="connsiteY0" fmla="*/ 1630680 h 1630680"/>
              <a:gd name="connsiteX1" fmla="*/ 1431831 w 3566160"/>
              <a:gd name="connsiteY1" fmla="*/ 681908 h 1630680"/>
              <a:gd name="connsiteX2" fmla="*/ 3566160 w 3566160"/>
              <a:gd name="connsiteY2" fmla="*/ 0 h 1630680"/>
              <a:gd name="connsiteX0" fmla="*/ 0 w 3704139"/>
              <a:gd name="connsiteY0" fmla="*/ 1587879 h 1587879"/>
              <a:gd name="connsiteX1" fmla="*/ 1431831 w 3704139"/>
              <a:gd name="connsiteY1" fmla="*/ 639107 h 1587879"/>
              <a:gd name="connsiteX2" fmla="*/ 3704139 w 3704139"/>
              <a:gd name="connsiteY2" fmla="*/ 0 h 1587879"/>
              <a:gd name="connsiteX0" fmla="*/ 0 w 3704139"/>
              <a:gd name="connsiteY0" fmla="*/ 1588747 h 1588747"/>
              <a:gd name="connsiteX1" fmla="*/ 1431831 w 3704139"/>
              <a:gd name="connsiteY1" fmla="*/ 639975 h 1588747"/>
              <a:gd name="connsiteX2" fmla="*/ 3704139 w 3704139"/>
              <a:gd name="connsiteY2" fmla="*/ 868 h 1588747"/>
              <a:gd name="connsiteX0" fmla="*/ 0 w 3627484"/>
              <a:gd name="connsiteY0" fmla="*/ 1603019 h 1603019"/>
              <a:gd name="connsiteX1" fmla="*/ 1355176 w 3627484"/>
              <a:gd name="connsiteY1" fmla="*/ 639980 h 1603019"/>
              <a:gd name="connsiteX2" fmla="*/ 3627484 w 3627484"/>
              <a:gd name="connsiteY2" fmla="*/ 873 h 1603019"/>
              <a:gd name="connsiteX0" fmla="*/ 0 w 3627484"/>
              <a:gd name="connsiteY0" fmla="*/ 1602938 h 1602938"/>
              <a:gd name="connsiteX1" fmla="*/ 1370507 w 3627484"/>
              <a:gd name="connsiteY1" fmla="*/ 682700 h 1602938"/>
              <a:gd name="connsiteX2" fmla="*/ 3627484 w 3627484"/>
              <a:gd name="connsiteY2" fmla="*/ 792 h 1602938"/>
              <a:gd name="connsiteX0" fmla="*/ 0 w 3627484"/>
              <a:gd name="connsiteY0" fmla="*/ 1602963 h 1602963"/>
              <a:gd name="connsiteX1" fmla="*/ 1370507 w 3627484"/>
              <a:gd name="connsiteY1" fmla="*/ 682725 h 1602963"/>
              <a:gd name="connsiteX2" fmla="*/ 3627484 w 3627484"/>
              <a:gd name="connsiteY2" fmla="*/ 817 h 1602963"/>
              <a:gd name="connsiteX0" fmla="*/ 0 w 3627484"/>
              <a:gd name="connsiteY0" fmla="*/ 1603291 h 1603291"/>
              <a:gd name="connsiteX1" fmla="*/ 1370507 w 3627484"/>
              <a:gd name="connsiteY1" fmla="*/ 683053 h 1603291"/>
              <a:gd name="connsiteX2" fmla="*/ 3627484 w 3627484"/>
              <a:gd name="connsiteY2" fmla="*/ 1145 h 1603291"/>
              <a:gd name="connsiteX0" fmla="*/ 0 w 3673477"/>
              <a:gd name="connsiteY0" fmla="*/ 1588667 h 1588667"/>
              <a:gd name="connsiteX1" fmla="*/ 1416500 w 3673477"/>
              <a:gd name="connsiteY1" fmla="*/ 682696 h 1588667"/>
              <a:gd name="connsiteX2" fmla="*/ 3673477 w 3673477"/>
              <a:gd name="connsiteY2" fmla="*/ 788 h 1588667"/>
              <a:gd name="connsiteX0" fmla="*/ 0 w 3673477"/>
              <a:gd name="connsiteY0" fmla="*/ 1587879 h 1587879"/>
              <a:gd name="connsiteX1" fmla="*/ 1416500 w 3673477"/>
              <a:gd name="connsiteY1" fmla="*/ 681908 h 1587879"/>
              <a:gd name="connsiteX2" fmla="*/ 2300087 w 3673477"/>
              <a:gd name="connsiteY2" fmla="*/ 318125 h 1587879"/>
              <a:gd name="connsiteX3" fmla="*/ 3673477 w 3673477"/>
              <a:gd name="connsiteY3" fmla="*/ 0 h 1587879"/>
              <a:gd name="connsiteX0" fmla="*/ 0 w 3673477"/>
              <a:gd name="connsiteY0" fmla="*/ 1587879 h 1587879"/>
              <a:gd name="connsiteX1" fmla="*/ 1416500 w 3673477"/>
              <a:gd name="connsiteY1" fmla="*/ 681908 h 1587879"/>
              <a:gd name="connsiteX2" fmla="*/ 2300087 w 3673477"/>
              <a:gd name="connsiteY2" fmla="*/ 318125 h 1587879"/>
              <a:gd name="connsiteX3" fmla="*/ 3673477 w 3673477"/>
              <a:gd name="connsiteY3" fmla="*/ 0 h 1587879"/>
            </a:gdLst>
            <a:ahLst/>
            <a:cxnLst>
              <a:cxn ang="0">
                <a:pos x="connsiteX0" y="connsiteY0"/>
              </a:cxn>
              <a:cxn ang="0">
                <a:pos x="connsiteX1" y="connsiteY1"/>
              </a:cxn>
              <a:cxn ang="0">
                <a:pos x="connsiteX2" y="connsiteY2"/>
              </a:cxn>
              <a:cxn ang="0">
                <a:pos x="connsiteX3" y="connsiteY3"/>
              </a:cxn>
            </a:cxnLst>
            <a:rect l="l" t="t" r="r" b="b"/>
            <a:pathLst>
              <a:path w="3673477" h="1587879">
                <a:moveTo>
                  <a:pt x="0" y="1587879"/>
                </a:moveTo>
                <a:cubicBezTo>
                  <a:pt x="480060" y="1220849"/>
                  <a:pt x="1033152" y="893534"/>
                  <a:pt x="1416500" y="681908"/>
                </a:cubicBezTo>
                <a:cubicBezTo>
                  <a:pt x="1799848" y="470282"/>
                  <a:pt x="1923924" y="431776"/>
                  <a:pt x="2300087" y="318125"/>
                </a:cubicBezTo>
                <a:cubicBezTo>
                  <a:pt x="2706912" y="147406"/>
                  <a:pt x="3442024" y="57776"/>
                  <a:pt x="3673477" y="0"/>
                </a:cubicBezTo>
              </a:path>
            </a:pathLst>
          </a:cu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zh-CN" altLang="en-US"/>
          </a:p>
        </p:txBody>
      </p:sp>
      <p:sp>
        <p:nvSpPr>
          <p:cNvPr id="7" name="TextBox 6"/>
          <p:cNvSpPr txBox="1"/>
          <p:nvPr/>
        </p:nvSpPr>
        <p:spPr>
          <a:xfrm>
            <a:off x="5111078" y="2180148"/>
            <a:ext cx="3887603" cy="400110"/>
          </a:xfrm>
          <a:prstGeom prst="rect">
            <a:avLst/>
          </a:prstGeom>
          <a:noFill/>
        </p:spPr>
        <p:txBody>
          <a:bodyPr wrap="non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zh-CN" altLang="en-US" sz="2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黑体" pitchFamily="49" charset="-122"/>
                <a:ea typeface="黑体" pitchFamily="49" charset="-122"/>
              </a:rPr>
              <a:t>劳动力投入增大，森林价值增加</a:t>
            </a:r>
          </a:p>
        </p:txBody>
      </p:sp>
      <p:cxnSp>
        <p:nvCxnSpPr>
          <p:cNvPr id="9" name="直接连接符 8"/>
          <p:cNvCxnSpPr>
            <a:stCxn id="27672" idx="0"/>
          </p:cNvCxnSpPr>
          <p:nvPr/>
        </p:nvCxnSpPr>
        <p:spPr>
          <a:xfrm>
            <a:off x="2850300" y="4024132"/>
            <a:ext cx="3818881" cy="1640807"/>
          </a:xfrm>
          <a:prstGeom prst="line">
            <a:avLst/>
          </a:prstGeom>
        </p:spPr>
        <p:style>
          <a:lnRef idx="3">
            <a:schemeClr val="accent4"/>
          </a:lnRef>
          <a:fillRef idx="0">
            <a:schemeClr val="accent4"/>
          </a:fillRef>
          <a:effectRef idx="2">
            <a:schemeClr val="accent4"/>
          </a:effectRef>
          <a:fontRef idx="minor">
            <a:schemeClr val="tx1"/>
          </a:fontRef>
        </p:style>
      </p:cxnSp>
      <p:sp>
        <p:nvSpPr>
          <p:cNvPr id="10" name="TextBox 9"/>
          <p:cNvSpPr txBox="1"/>
          <p:nvPr/>
        </p:nvSpPr>
        <p:spPr>
          <a:xfrm>
            <a:off x="5771725" y="4386186"/>
            <a:ext cx="3218982" cy="646331"/>
          </a:xfrm>
          <a:prstGeom prst="rect">
            <a:avLst/>
          </a:prstGeom>
          <a:noFill/>
        </p:spPr>
        <p:txBody>
          <a:bodyPr wrap="square" rtlCol="0">
            <a:spAutoFit/>
          </a:bodyPr>
          <a:lstStyle/>
          <a:p>
            <a:r>
              <a:rPr lang="zh-CN" altLang="en-US" dirty="0"/>
              <a:t>每增加一个劳动力带来的额外收益（边际收益）递减</a:t>
            </a:r>
          </a:p>
        </p:txBody>
      </p:sp>
      <p:sp>
        <p:nvSpPr>
          <p:cNvPr id="11" name="流程图: 联系 10"/>
          <p:cNvSpPr/>
          <p:nvPr/>
        </p:nvSpPr>
        <p:spPr>
          <a:xfrm>
            <a:off x="2771799" y="4797152"/>
            <a:ext cx="108000" cy="108000"/>
          </a:xfrm>
          <a:prstGeom prst="flowChartConnector">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p>
        </p:txBody>
      </p:sp>
      <p:sp>
        <p:nvSpPr>
          <p:cNvPr id="12" name="TextBox 11"/>
          <p:cNvSpPr txBox="1"/>
          <p:nvPr/>
        </p:nvSpPr>
        <p:spPr>
          <a:xfrm>
            <a:off x="1161925" y="5008563"/>
            <a:ext cx="1226618" cy="369332"/>
          </a:xfrm>
          <a:prstGeom prst="rect">
            <a:avLst/>
          </a:prstGeom>
          <a:noFill/>
        </p:spPr>
        <p:txBody>
          <a:bodyPr wrap="none" rtlCol="0">
            <a:spAutoFit/>
          </a:bodyPr>
          <a:lstStyle/>
          <a:p>
            <a:r>
              <a:rPr lang="zh-CN" altLang="en-US" dirty="0">
                <a:solidFill>
                  <a:srgbClr val="7030A0"/>
                </a:solidFill>
              </a:rPr>
              <a:t>支付工资</a:t>
            </a:r>
            <a:r>
              <a:rPr lang="en-US" altLang="zh-CN" dirty="0">
                <a:solidFill>
                  <a:srgbClr val="7030A0"/>
                </a:solidFill>
              </a:rPr>
              <a:t>P</a:t>
            </a:r>
            <a:endParaRPr lang="zh-CN" altLang="en-US" dirty="0">
              <a:solidFill>
                <a:srgbClr val="7030A0"/>
              </a:solidFill>
            </a:endParaRPr>
          </a:p>
        </p:txBody>
      </p:sp>
      <p:sp>
        <p:nvSpPr>
          <p:cNvPr id="14" name="TextBox 13"/>
          <p:cNvSpPr txBox="1"/>
          <p:nvPr/>
        </p:nvSpPr>
        <p:spPr>
          <a:xfrm>
            <a:off x="4355976" y="6200302"/>
            <a:ext cx="4346062" cy="369332"/>
          </a:xfrm>
          <a:prstGeom prst="rect">
            <a:avLst/>
          </a:prstGeom>
          <a:noFill/>
        </p:spPr>
        <p:txBody>
          <a:bodyPr wrap="none" rtlCol="0">
            <a:spAutoFit/>
          </a:bodyPr>
          <a:lstStyle/>
          <a:p>
            <a:r>
              <a:rPr lang="zh-CN" altLang="en-US" dirty="0">
                <a:solidFill>
                  <a:srgbClr val="7030A0"/>
                </a:solidFill>
              </a:rPr>
              <a:t>劳动力使用量为</a:t>
            </a:r>
            <a:r>
              <a:rPr lang="en-US" altLang="zh-CN" dirty="0">
                <a:solidFill>
                  <a:srgbClr val="7030A0"/>
                </a:solidFill>
              </a:rPr>
              <a:t>q</a:t>
            </a:r>
            <a:r>
              <a:rPr lang="zh-CN" altLang="en-US" dirty="0">
                <a:solidFill>
                  <a:srgbClr val="7030A0"/>
                </a:solidFill>
              </a:rPr>
              <a:t>时，边际收益</a:t>
            </a:r>
            <a:r>
              <a:rPr lang="en-US" altLang="zh-CN" dirty="0">
                <a:solidFill>
                  <a:srgbClr val="7030A0"/>
                </a:solidFill>
              </a:rPr>
              <a:t>=</a:t>
            </a:r>
            <a:r>
              <a:rPr lang="zh-CN" altLang="en-US" dirty="0">
                <a:solidFill>
                  <a:srgbClr val="7030A0"/>
                </a:solidFill>
              </a:rPr>
              <a:t>边际成本</a:t>
            </a:r>
          </a:p>
        </p:txBody>
      </p:sp>
      <p:sp>
        <p:nvSpPr>
          <p:cNvPr id="40" name="流程图: 联系 39"/>
          <p:cNvSpPr/>
          <p:nvPr/>
        </p:nvSpPr>
        <p:spPr>
          <a:xfrm>
            <a:off x="4680024" y="5625256"/>
            <a:ext cx="108000" cy="108000"/>
          </a:xfrm>
          <a:prstGeom prst="flowChartConnector">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p>
        </p:txBody>
      </p:sp>
      <p:sp>
        <p:nvSpPr>
          <p:cNvPr id="15" name="矩形 14"/>
          <p:cNvSpPr/>
          <p:nvPr/>
        </p:nvSpPr>
        <p:spPr>
          <a:xfrm>
            <a:off x="2843808" y="4869160"/>
            <a:ext cx="1908000" cy="798439"/>
          </a:xfrm>
          <a:prstGeom prst="rect">
            <a:avLst/>
          </a:prstGeom>
          <a:gradFill>
            <a:gsLst>
              <a:gs pos="0">
                <a:schemeClr val="tx2">
                  <a:lumMod val="60000"/>
                  <a:lumOff val="40000"/>
                  <a:alpha val="63000"/>
                </a:schemeClr>
              </a:gs>
              <a:gs pos="100000">
                <a:srgbClr val="AAE2F8"/>
              </a:gs>
              <a:gs pos="100000">
                <a:srgbClr val="3FBCF0"/>
              </a:gs>
            </a:gsLst>
            <a:lin ang="5400000" scaled="0"/>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TextBox 15"/>
          <p:cNvSpPr txBox="1"/>
          <p:nvPr/>
        </p:nvSpPr>
        <p:spPr>
          <a:xfrm>
            <a:off x="2794541" y="5083713"/>
            <a:ext cx="2058577" cy="369332"/>
          </a:xfrm>
          <a:prstGeom prst="rect">
            <a:avLst/>
          </a:prstGeom>
          <a:noFill/>
        </p:spPr>
        <p:txBody>
          <a:bodyPr wrap="none" rtlCol="0">
            <a:spAutoFit/>
            <a:scene3d>
              <a:camera prst="orthographicFront"/>
              <a:lightRig rig="glow" dir="tl">
                <a:rot lat="0" lon="0" rev="5400000"/>
              </a:lightRig>
            </a:scene3d>
            <a:sp3d contourW="12700">
              <a:bevelT w="25400" h="25400"/>
              <a:contourClr>
                <a:schemeClr val="accent6">
                  <a:shade val="73000"/>
                </a:schemeClr>
              </a:contourClr>
            </a:sp3d>
          </a:bodyPr>
          <a:lstStyle/>
          <a:p>
            <a:r>
              <a:rPr lang="zh-CN" altLang="en-US"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latin typeface="黑体" pitchFamily="49" charset="-122"/>
                <a:ea typeface="黑体" pitchFamily="49" charset="-122"/>
              </a:rPr>
              <a:t>劳动力成本为</a:t>
            </a:r>
            <a:r>
              <a:rPr lang="en-US" altLang="zh-CN" b="1" dirty="0" err="1">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latin typeface="黑体" pitchFamily="49" charset="-122"/>
                <a:ea typeface="黑体" pitchFamily="49" charset="-122"/>
              </a:rPr>
              <a:t>p×q</a:t>
            </a:r>
            <a:endParaRPr lang="zh-CN" altLang="en-US"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latin typeface="黑体" pitchFamily="49" charset="-122"/>
              <a:ea typeface="黑体" pitchFamily="49" charset="-122"/>
            </a:endParaRPr>
          </a:p>
        </p:txBody>
      </p:sp>
      <p:sp>
        <p:nvSpPr>
          <p:cNvPr id="17" name="直角三角形 16"/>
          <p:cNvSpPr/>
          <p:nvPr/>
        </p:nvSpPr>
        <p:spPr>
          <a:xfrm>
            <a:off x="2837207" y="4029623"/>
            <a:ext cx="1896817" cy="839537"/>
          </a:xfrm>
          <a:prstGeom prst="rtTriangle">
            <a:avLst/>
          </a:prstGeom>
          <a:gradFill>
            <a:gsLst>
              <a:gs pos="0">
                <a:schemeClr val="tx2">
                  <a:lumMod val="60000"/>
                  <a:lumOff val="40000"/>
                  <a:alpha val="63000"/>
                </a:schemeClr>
              </a:gs>
              <a:gs pos="100000">
                <a:srgbClr val="00A9EC"/>
              </a:gs>
              <a:gs pos="100000">
                <a:srgbClr val="3FBCF0"/>
              </a:gs>
            </a:gsLst>
            <a:lin ang="5400000" scaled="0"/>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extrusionH="76200" prstMaterial="matte">
            <a:bevelT h="38100"/>
            <a:extrusionClr>
              <a:srgbClr val="3FBCF0"/>
            </a:extrusionClr>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箭头连接符 19"/>
          <p:cNvCxnSpPr/>
          <p:nvPr/>
        </p:nvCxnSpPr>
        <p:spPr>
          <a:xfrm>
            <a:off x="1187450" y="3034230"/>
            <a:ext cx="2016398" cy="145922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06611" y="2466737"/>
            <a:ext cx="1369045" cy="2246769"/>
          </a:xfrm>
          <a:prstGeom prst="rect">
            <a:avLst/>
          </a:prstGeom>
          <a:noFill/>
        </p:spPr>
        <p:txBody>
          <a:bodyPr wrap="square" rtlCol="0">
            <a:spAutoFit/>
            <a:scene3d>
              <a:camera prst="orthographicFront"/>
              <a:lightRig rig="glow" dir="tl">
                <a:rot lat="0" lon="0" rev="5400000"/>
              </a:lightRig>
            </a:scene3d>
            <a:sp3d contourW="12700">
              <a:bevelT w="25400" h="25400"/>
              <a:contourClr>
                <a:schemeClr val="accent6">
                  <a:shade val="73000"/>
                </a:schemeClr>
              </a:contourClr>
            </a:sp3d>
          </a:bodyPr>
          <a:lstStyle/>
          <a:p>
            <a:r>
              <a:rPr lang="zh-CN" altLang="en-US" sz="2000"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latin typeface="黑体" pitchFamily="49" charset="-122"/>
                <a:ea typeface="黑体" pitchFamily="49" charset="-122"/>
              </a:rPr>
              <a:t>此时劳动力对地租的贡献最大，达到土地使用的集约临界点</a:t>
            </a:r>
          </a:p>
        </p:txBody>
      </p:sp>
      <p:sp>
        <p:nvSpPr>
          <p:cNvPr id="41" name="流程图: 联系 40"/>
          <p:cNvSpPr/>
          <p:nvPr/>
        </p:nvSpPr>
        <p:spPr>
          <a:xfrm>
            <a:off x="4700117" y="4820693"/>
            <a:ext cx="108000" cy="108000"/>
          </a:xfrm>
          <a:prstGeom prst="flowChartConnector">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8989994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wipe(left)">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anim calcmode="lin" valueType="num">
                                      <p:cBhvr>
                                        <p:cTn id="24" dur="500" fill="hold"/>
                                        <p:tgtEl>
                                          <p:spTgt spid="11"/>
                                        </p:tgtEl>
                                        <p:attrNameLst>
                                          <p:attrName>ppt_x</p:attrName>
                                        </p:attrNameLst>
                                      </p:cBhvr>
                                      <p:tavLst>
                                        <p:tav tm="0">
                                          <p:val>
                                            <p:strVal val="#ppt_x"/>
                                          </p:val>
                                        </p:tav>
                                        <p:tav tm="100000">
                                          <p:val>
                                            <p:strVal val="#ppt_x"/>
                                          </p:val>
                                        </p:tav>
                                      </p:tavLst>
                                    </p:anim>
                                    <p:anim calcmode="lin" valueType="num">
                                      <p:cBhvr>
                                        <p:cTn id="25" dur="500" fill="hold"/>
                                        <p:tgtEl>
                                          <p:spTgt spid="11"/>
                                        </p:tgtEl>
                                        <p:attrNameLst>
                                          <p:attrName>ppt_y</p:attrName>
                                        </p:attrNameLst>
                                      </p:cBhvr>
                                      <p:tavLst>
                                        <p:tav tm="0">
                                          <p:val>
                                            <p:strVal val="#ppt_y+.1"/>
                                          </p:val>
                                        </p:tav>
                                        <p:tav tm="100000">
                                          <p:val>
                                            <p:strVal val="#ppt_y"/>
                                          </p:val>
                                        </p:tav>
                                      </p:tavLst>
                                    </p:anim>
                                  </p:childTnLst>
                                </p:cTn>
                              </p:par>
                            </p:childTnLst>
                          </p:cTn>
                        </p:par>
                        <p:par>
                          <p:cTn id="26" fill="hold">
                            <p:stCondLst>
                              <p:cond delay="500"/>
                            </p:stCondLst>
                            <p:childTnLst>
                              <p:par>
                                <p:cTn id="27" presetID="27" presetClass="emph" presetSubtype="0" repeatCount="indefinite" fill="remove" grpId="1" nodeType="afterEffect">
                                  <p:stCondLst>
                                    <p:cond delay="0"/>
                                  </p:stCondLst>
                                  <p:endCondLst>
                                    <p:cond evt="onNext" delay="0">
                                      <p:tgtEl>
                                        <p:sldTgt/>
                                      </p:tgtEl>
                                    </p:cond>
                                  </p:endCondLst>
                                  <p:childTnLst>
                                    <p:animClr clrSpc="rgb" dir="cw">
                                      <p:cBhvr override="childStyle">
                                        <p:cTn id="28" dur="250" autoRev="1" fill="remove"/>
                                        <p:tgtEl>
                                          <p:spTgt spid="11"/>
                                        </p:tgtEl>
                                        <p:attrNameLst>
                                          <p:attrName>style.color</p:attrName>
                                        </p:attrNameLst>
                                      </p:cBhvr>
                                      <p:to>
                                        <a:srgbClr val="38B7EA"/>
                                      </p:to>
                                    </p:animClr>
                                    <p:animClr clrSpc="rgb" dir="cw">
                                      <p:cBhvr>
                                        <p:cTn id="29" dur="250" autoRev="1" fill="remove"/>
                                        <p:tgtEl>
                                          <p:spTgt spid="11"/>
                                        </p:tgtEl>
                                        <p:attrNameLst>
                                          <p:attrName>fillcolor</p:attrName>
                                        </p:attrNameLst>
                                      </p:cBhvr>
                                      <p:to>
                                        <a:srgbClr val="38B7EA"/>
                                      </p:to>
                                    </p:animClr>
                                    <p:set>
                                      <p:cBhvr>
                                        <p:cTn id="30" dur="250" autoRev="1" fill="remove"/>
                                        <p:tgtEl>
                                          <p:spTgt spid="11"/>
                                        </p:tgtEl>
                                        <p:attrNameLst>
                                          <p:attrName>fill.type</p:attrName>
                                        </p:attrNameLst>
                                      </p:cBhvr>
                                      <p:to>
                                        <p:strVal val="solid"/>
                                      </p:to>
                                    </p:set>
                                    <p:set>
                                      <p:cBhvr>
                                        <p:cTn id="31" dur="250" autoRev="1" fill="remove"/>
                                        <p:tgtEl>
                                          <p:spTgt spid="11"/>
                                        </p:tgtEl>
                                        <p:attrNameLst>
                                          <p:attrName>fill.on</p:attrName>
                                        </p:attrNameLst>
                                      </p:cBhvr>
                                      <p:to>
                                        <p:strVal val="true"/>
                                      </p:to>
                                    </p:set>
                                  </p:childTnLst>
                                </p:cTn>
                              </p:par>
                              <p:par>
                                <p:cTn id="32" presetID="1"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4"/>
                                        </p:tgtEl>
                                        <p:attrNameLst>
                                          <p:attrName>style.visibility</p:attrName>
                                        </p:attrNameLst>
                                      </p:cBhvr>
                                      <p:to>
                                        <p:strVal val="visible"/>
                                      </p:to>
                                    </p:set>
                                  </p:childTnLst>
                                </p:cTn>
                              </p:par>
                              <p:par>
                                <p:cTn id="38" presetID="42" presetClass="entr" presetSubtype="0" fill="hold" grpId="0" nodeType="withEffect">
                                  <p:stCondLst>
                                    <p:cond delay="0"/>
                                  </p:stCondLst>
                                  <p:childTnLst>
                                    <p:set>
                                      <p:cBhvr>
                                        <p:cTn id="39" dur="1" fill="hold">
                                          <p:stCondLst>
                                            <p:cond delay="0"/>
                                          </p:stCondLst>
                                        </p:cTn>
                                        <p:tgtEl>
                                          <p:spTgt spid="40"/>
                                        </p:tgtEl>
                                        <p:attrNameLst>
                                          <p:attrName>style.visibility</p:attrName>
                                        </p:attrNameLst>
                                      </p:cBhvr>
                                      <p:to>
                                        <p:strVal val="visible"/>
                                      </p:to>
                                    </p:set>
                                    <p:animEffect transition="in" filter="fade">
                                      <p:cBhvr>
                                        <p:cTn id="40" dur="500"/>
                                        <p:tgtEl>
                                          <p:spTgt spid="40"/>
                                        </p:tgtEl>
                                      </p:cBhvr>
                                    </p:animEffect>
                                    <p:anim calcmode="lin" valueType="num">
                                      <p:cBhvr>
                                        <p:cTn id="41" dur="500" fill="hold"/>
                                        <p:tgtEl>
                                          <p:spTgt spid="40"/>
                                        </p:tgtEl>
                                        <p:attrNameLst>
                                          <p:attrName>ppt_x</p:attrName>
                                        </p:attrNameLst>
                                      </p:cBhvr>
                                      <p:tavLst>
                                        <p:tav tm="0">
                                          <p:val>
                                            <p:strVal val="#ppt_x"/>
                                          </p:val>
                                        </p:tav>
                                        <p:tav tm="100000">
                                          <p:val>
                                            <p:strVal val="#ppt_x"/>
                                          </p:val>
                                        </p:tav>
                                      </p:tavLst>
                                    </p:anim>
                                    <p:anim calcmode="lin" valueType="num">
                                      <p:cBhvr>
                                        <p:cTn id="42" dur="500" fill="hold"/>
                                        <p:tgtEl>
                                          <p:spTgt spid="40"/>
                                        </p:tgtEl>
                                        <p:attrNameLst>
                                          <p:attrName>ppt_y</p:attrName>
                                        </p:attrNameLst>
                                      </p:cBhvr>
                                      <p:tavLst>
                                        <p:tav tm="0">
                                          <p:val>
                                            <p:strVal val="#ppt_y+.1"/>
                                          </p:val>
                                        </p:tav>
                                        <p:tav tm="100000">
                                          <p:val>
                                            <p:strVal val="#ppt_y"/>
                                          </p:val>
                                        </p:tav>
                                      </p:tavLst>
                                    </p:anim>
                                  </p:childTnLst>
                                </p:cTn>
                              </p:par>
                            </p:childTnLst>
                          </p:cTn>
                        </p:par>
                        <p:par>
                          <p:cTn id="43" fill="hold">
                            <p:stCondLst>
                              <p:cond delay="500"/>
                            </p:stCondLst>
                            <p:childTnLst>
                              <p:par>
                                <p:cTn id="44" presetID="27" presetClass="emph" presetSubtype="0" repeatCount="indefinite" fill="remove" grpId="1" nodeType="afterEffect">
                                  <p:stCondLst>
                                    <p:cond delay="0"/>
                                  </p:stCondLst>
                                  <p:endCondLst>
                                    <p:cond evt="onNext" delay="0">
                                      <p:tgtEl>
                                        <p:sldTgt/>
                                      </p:tgtEl>
                                    </p:cond>
                                  </p:endCondLst>
                                  <p:childTnLst>
                                    <p:animClr clrSpc="rgb" dir="cw">
                                      <p:cBhvr override="childStyle">
                                        <p:cTn id="45" dur="250" autoRev="1" fill="remove"/>
                                        <p:tgtEl>
                                          <p:spTgt spid="40"/>
                                        </p:tgtEl>
                                        <p:attrNameLst>
                                          <p:attrName>style.color</p:attrName>
                                        </p:attrNameLst>
                                      </p:cBhvr>
                                      <p:to>
                                        <a:srgbClr val="38B7EA"/>
                                      </p:to>
                                    </p:animClr>
                                    <p:animClr clrSpc="rgb" dir="cw">
                                      <p:cBhvr>
                                        <p:cTn id="46" dur="250" autoRev="1" fill="remove"/>
                                        <p:tgtEl>
                                          <p:spTgt spid="40"/>
                                        </p:tgtEl>
                                        <p:attrNameLst>
                                          <p:attrName>fillcolor</p:attrName>
                                        </p:attrNameLst>
                                      </p:cBhvr>
                                      <p:to>
                                        <a:srgbClr val="38B7EA"/>
                                      </p:to>
                                    </p:animClr>
                                    <p:set>
                                      <p:cBhvr>
                                        <p:cTn id="47" dur="250" autoRev="1" fill="remove"/>
                                        <p:tgtEl>
                                          <p:spTgt spid="40"/>
                                        </p:tgtEl>
                                        <p:attrNameLst>
                                          <p:attrName>fill.type</p:attrName>
                                        </p:attrNameLst>
                                      </p:cBhvr>
                                      <p:to>
                                        <p:strVal val="solid"/>
                                      </p:to>
                                    </p:set>
                                    <p:set>
                                      <p:cBhvr>
                                        <p:cTn id="48" dur="250" autoRev="1" fill="remove"/>
                                        <p:tgtEl>
                                          <p:spTgt spid="40"/>
                                        </p:tgtEl>
                                        <p:attrNameLst>
                                          <p:attrName>fill.on</p:attrName>
                                        </p:attrNameLst>
                                      </p:cBhvr>
                                      <p:to>
                                        <p:strVal val="true"/>
                                      </p:to>
                                    </p:set>
                                  </p:childTnLst>
                                </p:cTn>
                              </p:par>
                            </p:childTnLst>
                          </p:cTn>
                        </p:par>
                      </p:childTnLst>
                    </p:cTn>
                  </p:par>
                  <p:par>
                    <p:cTn id="49" fill="hold">
                      <p:stCondLst>
                        <p:cond delay="indefinite"/>
                      </p:stCondLst>
                      <p:childTnLst>
                        <p:par>
                          <p:cTn id="50" fill="hold">
                            <p:stCondLst>
                              <p:cond delay="0"/>
                            </p:stCondLst>
                            <p:childTnLst>
                              <p:par>
                                <p:cTn id="51" presetID="1" presetClass="exit" presetSubtype="0" fill="hold" grpId="2" nodeType="clickEffect">
                                  <p:stCondLst>
                                    <p:cond delay="0"/>
                                  </p:stCondLst>
                                  <p:childTnLst>
                                    <p:set>
                                      <p:cBhvr>
                                        <p:cTn id="52" dur="1" fill="hold">
                                          <p:stCondLst>
                                            <p:cond delay="0"/>
                                          </p:stCondLst>
                                        </p:cTn>
                                        <p:tgtEl>
                                          <p:spTgt spid="11"/>
                                        </p:tgtEl>
                                        <p:attrNameLst>
                                          <p:attrName>style.visibility</p:attrName>
                                        </p:attrNameLst>
                                      </p:cBhvr>
                                      <p:to>
                                        <p:strVal val="hidden"/>
                                      </p:to>
                                    </p:set>
                                  </p:childTnLst>
                                </p:cTn>
                              </p:par>
                              <p:par>
                                <p:cTn id="53" presetID="1" presetClass="exit" presetSubtype="0" fill="hold" grpId="2" nodeType="withEffect">
                                  <p:stCondLst>
                                    <p:cond delay="0"/>
                                  </p:stCondLst>
                                  <p:childTnLst>
                                    <p:set>
                                      <p:cBhvr>
                                        <p:cTn id="54" dur="1" fill="hold">
                                          <p:stCondLst>
                                            <p:cond delay="0"/>
                                          </p:stCondLst>
                                        </p:cTn>
                                        <p:tgtEl>
                                          <p:spTgt spid="40"/>
                                        </p:tgtEl>
                                        <p:attrNameLst>
                                          <p:attrName>style.visibility</p:attrName>
                                        </p:attrNameLst>
                                      </p:cBhvr>
                                      <p:to>
                                        <p:strVal val="hidden"/>
                                      </p:to>
                                    </p:set>
                                  </p:childTnLst>
                                </p:cTn>
                              </p:par>
                              <p:par>
                                <p:cTn id="55" presetID="22" presetClass="entr" presetSubtype="4" fill="hold" grpId="0" nodeType="with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wipe(down)">
                                      <p:cBhvr>
                                        <p:cTn id="57" dur="500"/>
                                        <p:tgtEl>
                                          <p:spTgt spid="1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6"/>
                                        </p:tgtEl>
                                        <p:attrNameLst>
                                          <p:attrName>style.visibility</p:attrName>
                                        </p:attrNameLst>
                                      </p:cBhvr>
                                      <p:to>
                                        <p:strVal val="visible"/>
                                      </p:to>
                                    </p:set>
                                    <p:animEffect transition="in" filter="fade">
                                      <p:cBhvr>
                                        <p:cTn id="60" dur="500"/>
                                        <p:tgtEl>
                                          <p:spTgt spid="16"/>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nodeType="clickEffect">
                                  <p:stCondLst>
                                    <p:cond delay="0"/>
                                  </p:stCondLst>
                                  <p:childTnLst>
                                    <p:set>
                                      <p:cBhvr>
                                        <p:cTn id="64" dur="1" fill="hold">
                                          <p:stCondLst>
                                            <p:cond delay="0"/>
                                          </p:stCondLst>
                                        </p:cTn>
                                        <p:tgtEl>
                                          <p:spTgt spid="20"/>
                                        </p:tgtEl>
                                        <p:attrNameLst>
                                          <p:attrName>style.visibility</p:attrName>
                                        </p:attrNameLst>
                                      </p:cBhvr>
                                      <p:to>
                                        <p:strVal val="visible"/>
                                      </p:to>
                                    </p:set>
                                    <p:animEffect transition="in" filter="wipe(left)">
                                      <p:cBhvr>
                                        <p:cTn id="65" dur="500"/>
                                        <p:tgtEl>
                                          <p:spTgt spid="20"/>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22"/>
                                        </p:tgtEl>
                                        <p:attrNameLst>
                                          <p:attrName>style.visibility</p:attrName>
                                        </p:attrNameLst>
                                      </p:cBhvr>
                                      <p:to>
                                        <p:strVal val="visible"/>
                                      </p:to>
                                    </p:set>
                                    <p:animEffect transition="in" filter="fade">
                                      <p:cBhvr>
                                        <p:cTn id="68" dur="500"/>
                                        <p:tgtEl>
                                          <p:spTgt spid="22"/>
                                        </p:tgtEl>
                                      </p:cBhvr>
                                    </p:animEffect>
                                  </p:childTnLst>
                                </p:cTn>
                              </p:par>
                            </p:childTnLst>
                          </p:cTn>
                        </p:par>
                        <p:par>
                          <p:cTn id="69" fill="hold">
                            <p:stCondLst>
                              <p:cond delay="500"/>
                            </p:stCondLst>
                            <p:childTnLst>
                              <p:par>
                                <p:cTn id="70" presetID="22" presetClass="entr" presetSubtype="8" fill="hold" grpId="0" nodeType="afterEffect">
                                  <p:stCondLst>
                                    <p:cond delay="0"/>
                                  </p:stCondLst>
                                  <p:childTnLst>
                                    <p:set>
                                      <p:cBhvr>
                                        <p:cTn id="71" dur="1" fill="hold">
                                          <p:stCondLst>
                                            <p:cond delay="0"/>
                                          </p:stCondLst>
                                        </p:cTn>
                                        <p:tgtEl>
                                          <p:spTgt spid="17"/>
                                        </p:tgtEl>
                                        <p:attrNameLst>
                                          <p:attrName>style.visibility</p:attrName>
                                        </p:attrNameLst>
                                      </p:cBhvr>
                                      <p:to>
                                        <p:strVal val="visible"/>
                                      </p:to>
                                    </p:set>
                                    <p:animEffect transition="in" filter="wipe(left)">
                                      <p:cBhvr>
                                        <p:cTn id="72" dur="500"/>
                                        <p:tgtEl>
                                          <p:spTgt spid="17"/>
                                        </p:tgtEl>
                                      </p:cBhvr>
                                    </p:animEffect>
                                  </p:childTnLst>
                                </p:cTn>
                              </p:par>
                              <p:par>
                                <p:cTn id="73" presetID="27" presetClass="emph" presetSubtype="0" repeatCount="indefinite" fill="remove" grpId="1" nodeType="withEffect">
                                  <p:stCondLst>
                                    <p:cond delay="0"/>
                                  </p:stCondLst>
                                  <p:endCondLst>
                                    <p:cond evt="onNext" delay="0">
                                      <p:tgtEl>
                                        <p:sldTgt/>
                                      </p:tgtEl>
                                    </p:cond>
                                  </p:endCondLst>
                                  <p:childTnLst>
                                    <p:animClr clrSpc="rgb" dir="cw">
                                      <p:cBhvr override="childStyle">
                                        <p:cTn id="74" dur="250" autoRev="1" fill="remove"/>
                                        <p:tgtEl>
                                          <p:spTgt spid="17"/>
                                        </p:tgtEl>
                                        <p:attrNameLst>
                                          <p:attrName>style.color</p:attrName>
                                        </p:attrNameLst>
                                      </p:cBhvr>
                                      <p:to>
                                        <a:srgbClr val="AAE2F8"/>
                                      </p:to>
                                    </p:animClr>
                                    <p:animClr clrSpc="rgb" dir="cw">
                                      <p:cBhvr>
                                        <p:cTn id="75" dur="250" autoRev="1" fill="remove"/>
                                        <p:tgtEl>
                                          <p:spTgt spid="17"/>
                                        </p:tgtEl>
                                        <p:attrNameLst>
                                          <p:attrName>fillcolor</p:attrName>
                                        </p:attrNameLst>
                                      </p:cBhvr>
                                      <p:to>
                                        <a:srgbClr val="AAE2F8"/>
                                      </p:to>
                                    </p:animClr>
                                    <p:set>
                                      <p:cBhvr>
                                        <p:cTn id="76" dur="250" autoRev="1" fill="remove"/>
                                        <p:tgtEl>
                                          <p:spTgt spid="17"/>
                                        </p:tgtEl>
                                        <p:attrNameLst>
                                          <p:attrName>fill.type</p:attrName>
                                        </p:attrNameLst>
                                      </p:cBhvr>
                                      <p:to>
                                        <p:strVal val="solid"/>
                                      </p:to>
                                    </p:set>
                                    <p:set>
                                      <p:cBhvr>
                                        <p:cTn id="77" dur="250" autoRev="1" fill="remove"/>
                                        <p:tgtEl>
                                          <p:spTgt spid="17"/>
                                        </p:tgtEl>
                                        <p:attrNameLst>
                                          <p:attrName>fill.on</p:attrName>
                                        </p:attrNameLst>
                                      </p:cBhvr>
                                      <p:to>
                                        <p:strVal val="true"/>
                                      </p:to>
                                    </p:set>
                                  </p:childTnLst>
                                </p:cTn>
                              </p:par>
                            </p:childTnLst>
                          </p:cTn>
                        </p:par>
                      </p:childTnLst>
                    </p:cTn>
                  </p:par>
                  <p:par>
                    <p:cTn id="78" fill="hold">
                      <p:stCondLst>
                        <p:cond delay="indefinite"/>
                      </p:stCondLst>
                      <p:childTnLst>
                        <p:par>
                          <p:cTn id="79" fill="hold">
                            <p:stCondLst>
                              <p:cond delay="0"/>
                            </p:stCondLst>
                            <p:childTnLst>
                              <p:par>
                                <p:cTn id="80" presetID="42" presetClass="entr" presetSubtype="0" fill="hold" grpId="0" nodeType="clickEffect">
                                  <p:stCondLst>
                                    <p:cond delay="0"/>
                                  </p:stCondLst>
                                  <p:childTnLst>
                                    <p:set>
                                      <p:cBhvr>
                                        <p:cTn id="81" dur="1" fill="hold">
                                          <p:stCondLst>
                                            <p:cond delay="0"/>
                                          </p:stCondLst>
                                        </p:cTn>
                                        <p:tgtEl>
                                          <p:spTgt spid="41"/>
                                        </p:tgtEl>
                                        <p:attrNameLst>
                                          <p:attrName>style.visibility</p:attrName>
                                        </p:attrNameLst>
                                      </p:cBhvr>
                                      <p:to>
                                        <p:strVal val="visible"/>
                                      </p:to>
                                    </p:set>
                                    <p:animEffect transition="in" filter="fade">
                                      <p:cBhvr>
                                        <p:cTn id="82" dur="500"/>
                                        <p:tgtEl>
                                          <p:spTgt spid="41"/>
                                        </p:tgtEl>
                                      </p:cBhvr>
                                    </p:animEffect>
                                    <p:anim calcmode="lin" valueType="num">
                                      <p:cBhvr>
                                        <p:cTn id="83" dur="500" fill="hold"/>
                                        <p:tgtEl>
                                          <p:spTgt spid="41"/>
                                        </p:tgtEl>
                                        <p:attrNameLst>
                                          <p:attrName>ppt_x</p:attrName>
                                        </p:attrNameLst>
                                      </p:cBhvr>
                                      <p:tavLst>
                                        <p:tav tm="0">
                                          <p:val>
                                            <p:strVal val="#ppt_x"/>
                                          </p:val>
                                        </p:tav>
                                        <p:tav tm="100000">
                                          <p:val>
                                            <p:strVal val="#ppt_x"/>
                                          </p:val>
                                        </p:tav>
                                      </p:tavLst>
                                    </p:anim>
                                    <p:anim calcmode="lin" valueType="num">
                                      <p:cBhvr>
                                        <p:cTn id="84" dur="500" fill="hold"/>
                                        <p:tgtEl>
                                          <p:spTgt spid="41"/>
                                        </p:tgtEl>
                                        <p:attrNameLst>
                                          <p:attrName>ppt_y</p:attrName>
                                        </p:attrNameLst>
                                      </p:cBhvr>
                                      <p:tavLst>
                                        <p:tav tm="0">
                                          <p:val>
                                            <p:strVal val="#ppt_y+.1"/>
                                          </p:val>
                                        </p:tav>
                                        <p:tav tm="100000">
                                          <p:val>
                                            <p:strVal val="#ppt_y"/>
                                          </p:val>
                                        </p:tav>
                                      </p:tavLst>
                                    </p:anim>
                                  </p:childTnLst>
                                </p:cTn>
                              </p:par>
                            </p:childTnLst>
                          </p:cTn>
                        </p:par>
                        <p:par>
                          <p:cTn id="85" fill="hold">
                            <p:stCondLst>
                              <p:cond delay="500"/>
                            </p:stCondLst>
                            <p:childTnLst>
                              <p:par>
                                <p:cTn id="86" presetID="27" presetClass="emph" presetSubtype="0" repeatCount="indefinite" fill="remove" grpId="1" nodeType="afterEffect">
                                  <p:stCondLst>
                                    <p:cond delay="0"/>
                                  </p:stCondLst>
                                  <p:endCondLst>
                                    <p:cond evt="onNext" delay="0">
                                      <p:tgtEl>
                                        <p:sldTgt/>
                                      </p:tgtEl>
                                    </p:cond>
                                  </p:endCondLst>
                                  <p:childTnLst>
                                    <p:animClr clrSpc="rgb" dir="cw">
                                      <p:cBhvr override="childStyle">
                                        <p:cTn id="87" dur="250" autoRev="1" fill="remove"/>
                                        <p:tgtEl>
                                          <p:spTgt spid="41"/>
                                        </p:tgtEl>
                                        <p:attrNameLst>
                                          <p:attrName>style.color</p:attrName>
                                        </p:attrNameLst>
                                      </p:cBhvr>
                                      <p:to>
                                        <a:srgbClr val="38B7EA"/>
                                      </p:to>
                                    </p:animClr>
                                    <p:animClr clrSpc="rgb" dir="cw">
                                      <p:cBhvr>
                                        <p:cTn id="88" dur="250" autoRev="1" fill="remove"/>
                                        <p:tgtEl>
                                          <p:spTgt spid="41"/>
                                        </p:tgtEl>
                                        <p:attrNameLst>
                                          <p:attrName>fillcolor</p:attrName>
                                        </p:attrNameLst>
                                      </p:cBhvr>
                                      <p:to>
                                        <a:srgbClr val="38B7EA"/>
                                      </p:to>
                                    </p:animClr>
                                    <p:set>
                                      <p:cBhvr>
                                        <p:cTn id="89" dur="250" autoRev="1" fill="remove"/>
                                        <p:tgtEl>
                                          <p:spTgt spid="41"/>
                                        </p:tgtEl>
                                        <p:attrNameLst>
                                          <p:attrName>fill.type</p:attrName>
                                        </p:attrNameLst>
                                      </p:cBhvr>
                                      <p:to>
                                        <p:strVal val="solid"/>
                                      </p:to>
                                    </p:set>
                                    <p:set>
                                      <p:cBhvr>
                                        <p:cTn id="90" dur="250" autoRev="1" fill="remove"/>
                                        <p:tgtEl>
                                          <p:spTgt spid="41"/>
                                        </p:tgtEl>
                                        <p:attrNameLst>
                                          <p:attrName>fill.on</p:attrName>
                                        </p:attrNameLst>
                                      </p:cBhvr>
                                      <p:to>
                                        <p:strVal val="true"/>
                                      </p:to>
                                    </p:set>
                                  </p:childTnLst>
                                </p:cTn>
                              </p:par>
                            </p:childTnLst>
                          </p:cTn>
                        </p:par>
                      </p:childTnLst>
                    </p:cTn>
                  </p:par>
                  <p:par>
                    <p:cTn id="91" fill="hold">
                      <p:stCondLst>
                        <p:cond delay="indefinite"/>
                      </p:stCondLst>
                      <p:childTnLst>
                        <p:par>
                          <p:cTn id="92" fill="hold">
                            <p:stCondLst>
                              <p:cond delay="0"/>
                            </p:stCondLst>
                            <p:childTnLst>
                              <p:par>
                                <p:cTn id="93" presetID="1" presetClass="exit" presetSubtype="0" fill="hold" grpId="2" nodeType="clickEffect">
                                  <p:stCondLst>
                                    <p:cond delay="0"/>
                                  </p:stCondLst>
                                  <p:childTnLst>
                                    <p:set>
                                      <p:cBhvr>
                                        <p:cTn id="94" dur="1" fill="hold">
                                          <p:stCondLst>
                                            <p:cond delay="0"/>
                                          </p:stCondLst>
                                        </p:cTn>
                                        <p:tgtEl>
                                          <p:spTgt spid="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0" grpId="0"/>
      <p:bldP spid="11" grpId="0" animBg="1"/>
      <p:bldP spid="11" grpId="1" animBg="1"/>
      <p:bldP spid="11" grpId="2" animBg="1"/>
      <p:bldP spid="12" grpId="0"/>
      <p:bldP spid="14" grpId="0"/>
      <p:bldP spid="40" grpId="0" animBg="1"/>
      <p:bldP spid="40" grpId="1" animBg="1"/>
      <p:bldP spid="40" grpId="2" animBg="1"/>
      <p:bldP spid="15" grpId="0" animBg="1"/>
      <p:bldP spid="16" grpId="0"/>
      <p:bldP spid="17" grpId="0" animBg="1"/>
      <p:bldP spid="17" grpId="1" animBg="1"/>
      <p:bldP spid="22" grpId="0"/>
      <p:bldP spid="41" grpId="0" animBg="1"/>
      <p:bldP spid="41" grpId="1" animBg="1"/>
      <p:bldP spid="41" grpId="2"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lstStyle/>
          <a:p>
            <a:endParaRPr lang="zh-CN" altLang="en-US" dirty="0"/>
          </a:p>
        </p:txBody>
      </p:sp>
      <p:sp>
        <p:nvSpPr>
          <p:cNvPr id="3" name="标题 2"/>
          <p:cNvSpPr>
            <a:spLocks noGrp="1"/>
          </p:cNvSpPr>
          <p:nvPr>
            <p:ph type="title"/>
          </p:nvPr>
        </p:nvSpPr>
        <p:spPr>
          <a:xfrm>
            <a:off x="0" y="2848372"/>
            <a:ext cx="9144000" cy="1732755"/>
          </a:xfrm>
        </p:spPr>
        <p:txBody>
          <a:bodyPr>
            <a:normAutofit/>
          </a:bodyPr>
          <a:lstStyle/>
          <a:p>
            <a:r>
              <a:rPr lang="zh-CN" altLang="en-US" dirty="0"/>
              <a:t>不同生产力的林地，受其它生产要素的影响程度不同</a:t>
            </a:r>
          </a:p>
        </p:txBody>
      </p:sp>
    </p:spTree>
    <p:extLst>
      <p:ext uri="{BB962C8B-B14F-4D97-AF65-F5344CB8AC3E}">
        <p14:creationId xmlns:p14="http://schemas.microsoft.com/office/powerpoint/2010/main" val="19321165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4"/>
          <p:cNvSpPr>
            <a:spLocks noChangeArrowheads="1"/>
          </p:cNvSpPr>
          <p:nvPr/>
        </p:nvSpPr>
        <p:spPr bwMode="auto">
          <a:xfrm>
            <a:off x="1835150" y="692150"/>
            <a:ext cx="57277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r>
              <a:rPr lang="en-US" altLang="zh-CN" b="1">
                <a:solidFill>
                  <a:srgbClr val="000000"/>
                </a:solidFill>
                <a:latin typeface="Times New Roman" pitchFamily="18" charset="0"/>
                <a:cs typeface="Times New Roman" pitchFamily="18" charset="0"/>
              </a:rPr>
              <a:t>Figure 6.1: Efficient application of labour to a forest site</a:t>
            </a:r>
            <a:endParaRPr lang="en-CA" b="1">
              <a:latin typeface="Times New Roman" pitchFamily="18" charset="0"/>
              <a:cs typeface="Times New Roman" pitchFamily="18" charset="0"/>
            </a:endParaRPr>
          </a:p>
        </p:txBody>
      </p:sp>
      <p:sp>
        <p:nvSpPr>
          <p:cNvPr id="27654" name="Text Box 2121"/>
          <p:cNvSpPr txBox="1">
            <a:spLocks noChangeArrowheads="1"/>
          </p:cNvSpPr>
          <p:nvPr/>
        </p:nvSpPr>
        <p:spPr bwMode="auto">
          <a:xfrm>
            <a:off x="4902458" y="3488911"/>
            <a:ext cx="2565415" cy="337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Quantity of labour (person-days)</a:t>
            </a:r>
            <a:endParaRPr lang="en-CA">
              <a:latin typeface="Times New Roman" pitchFamily="18" charset="0"/>
              <a:cs typeface="Times New Roman" pitchFamily="18" charset="0"/>
            </a:endParaRPr>
          </a:p>
        </p:txBody>
      </p:sp>
      <p:sp>
        <p:nvSpPr>
          <p:cNvPr id="27660" name="Text Box 2127"/>
          <p:cNvSpPr txBox="1">
            <a:spLocks noChangeArrowheads="1"/>
          </p:cNvSpPr>
          <p:nvPr/>
        </p:nvSpPr>
        <p:spPr bwMode="auto">
          <a:xfrm>
            <a:off x="2527332" y="3390067"/>
            <a:ext cx="441681" cy="4363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 0</a:t>
            </a:r>
            <a:endParaRPr lang="en-CA">
              <a:latin typeface="Times New Roman" pitchFamily="18" charset="0"/>
              <a:cs typeface="Times New Roman" pitchFamily="18" charset="0"/>
            </a:endParaRPr>
          </a:p>
        </p:txBody>
      </p:sp>
      <p:sp>
        <p:nvSpPr>
          <p:cNvPr id="27661" name="Text Box 2128"/>
          <p:cNvSpPr txBox="1">
            <a:spLocks noChangeArrowheads="1"/>
          </p:cNvSpPr>
          <p:nvPr/>
        </p:nvSpPr>
        <p:spPr bwMode="auto">
          <a:xfrm>
            <a:off x="1187450" y="1834193"/>
            <a:ext cx="1339882" cy="1200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Value of the forest crop </a:t>
            </a:r>
            <a:br>
              <a:rPr lang="en-US" altLang="zh-CN">
                <a:latin typeface="Times New Roman" pitchFamily="18" charset="0"/>
                <a:cs typeface="Times New Roman" pitchFamily="18" charset="0"/>
              </a:rPr>
            </a:br>
            <a:r>
              <a:rPr lang="en-US" altLang="zh-CN">
                <a:latin typeface="Times New Roman" pitchFamily="18" charset="0"/>
                <a:cs typeface="Times New Roman" pitchFamily="18" charset="0"/>
              </a:rPr>
              <a:t>($ per hectare)</a:t>
            </a:r>
            <a:endParaRPr lang="en-CA">
              <a:latin typeface="Times New Roman" pitchFamily="18" charset="0"/>
              <a:cs typeface="Times New Roman" pitchFamily="18" charset="0"/>
            </a:endParaRPr>
          </a:p>
        </p:txBody>
      </p:sp>
      <p:cxnSp>
        <p:nvCxnSpPr>
          <p:cNvPr id="27662" name="AutoShape 2129"/>
          <p:cNvCxnSpPr>
            <a:cxnSpLocks noChangeShapeType="1"/>
          </p:cNvCxnSpPr>
          <p:nvPr/>
        </p:nvCxnSpPr>
        <p:spPr bwMode="auto">
          <a:xfrm>
            <a:off x="2837207" y="3499161"/>
            <a:ext cx="4285876" cy="732"/>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3" name="AutoShape 2130"/>
          <p:cNvCxnSpPr>
            <a:cxnSpLocks noChangeShapeType="1"/>
          </p:cNvCxnSpPr>
          <p:nvPr/>
        </p:nvCxnSpPr>
        <p:spPr bwMode="auto">
          <a:xfrm>
            <a:off x="2837207" y="1531804"/>
            <a:ext cx="1746" cy="1963697"/>
          </a:xfrm>
          <a:prstGeom prst="straightConnector1">
            <a:avLst/>
          </a:prstGeom>
          <a:noFill/>
          <a:ln w="9525">
            <a:solidFill>
              <a:schemeClr val="tx1">
                <a:lumMod val="100000"/>
                <a:lumOff val="0"/>
              </a:schemeClr>
            </a:solidFill>
            <a:round/>
            <a:headEnd/>
            <a:tailEnd/>
          </a:ln>
          <a:extLst/>
        </p:spPr>
      </p:cxnSp>
      <p:sp>
        <p:nvSpPr>
          <p:cNvPr id="27665" name="Arc 2132"/>
          <p:cNvSpPr>
            <a:spLocks/>
          </p:cNvSpPr>
          <p:nvPr/>
        </p:nvSpPr>
        <p:spPr bwMode="auto">
          <a:xfrm rot="19100511">
            <a:off x="4077579" y="1341438"/>
            <a:ext cx="3807534" cy="4324965"/>
          </a:xfrm>
          <a:custGeom>
            <a:avLst/>
            <a:gdLst>
              <a:gd name="T0" fmla="*/ 0 w 14547"/>
              <a:gd name="T1" fmla="*/ 0 h 21600"/>
              <a:gd name="T2" fmla="*/ 1308 w 14547"/>
              <a:gd name="T3" fmla="*/ 421 h 21600"/>
              <a:gd name="T4" fmla="*/ 0 w 14547"/>
              <a:gd name="T5" fmla="*/ 1615 h 21600"/>
              <a:gd name="T6" fmla="*/ 0 60000 65536"/>
              <a:gd name="T7" fmla="*/ 0 60000 65536"/>
              <a:gd name="T8" fmla="*/ 0 60000 65536"/>
              <a:gd name="T9" fmla="*/ 0 w 14547"/>
              <a:gd name="T10" fmla="*/ 0 h 21600"/>
              <a:gd name="T11" fmla="*/ 14547 w 14547"/>
              <a:gd name="T12" fmla="*/ 21600 h 21600"/>
            </a:gdLst>
            <a:ahLst/>
            <a:cxnLst>
              <a:cxn ang="T6">
                <a:pos x="T0" y="T1"/>
              </a:cxn>
              <a:cxn ang="T7">
                <a:pos x="T2" y="T3"/>
              </a:cxn>
              <a:cxn ang="T8">
                <a:pos x="T4" y="T5"/>
              </a:cxn>
            </a:cxnLst>
            <a:rect l="T9" t="T10" r="T11" b="T12"/>
            <a:pathLst>
              <a:path w="14547" h="21600" fill="none" extrusionOk="0">
                <a:moveTo>
                  <a:pt x="-1" y="0"/>
                </a:moveTo>
                <a:cubicBezTo>
                  <a:pt x="5381" y="0"/>
                  <a:pt x="10568" y="2008"/>
                  <a:pt x="14546" y="5633"/>
                </a:cubicBezTo>
              </a:path>
              <a:path w="14547" h="21600" stroke="0" extrusionOk="0">
                <a:moveTo>
                  <a:pt x="-1" y="0"/>
                </a:moveTo>
                <a:cubicBezTo>
                  <a:pt x="5381" y="0"/>
                  <a:pt x="10568" y="2008"/>
                  <a:pt x="14546" y="5633"/>
                </a:cubicBezTo>
                <a:lnTo>
                  <a:pt x="0" y="21600"/>
                </a:lnTo>
                <a:lnTo>
                  <a:pt x="-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cxnSp>
        <p:nvCxnSpPr>
          <p:cNvPr id="27667" name="AutoShape 2134"/>
          <p:cNvCxnSpPr>
            <a:cxnSpLocks noChangeShapeType="1"/>
          </p:cNvCxnSpPr>
          <p:nvPr/>
        </p:nvCxnSpPr>
        <p:spPr bwMode="auto">
          <a:xfrm>
            <a:off x="4761922" y="2061439"/>
            <a:ext cx="0" cy="1442481"/>
          </a:xfrm>
          <a:prstGeom prst="straightConnector1">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cxnSp>
      <p:sp>
        <p:nvSpPr>
          <p:cNvPr id="27652" name="Rectangle 37"/>
          <p:cNvSpPr>
            <a:spLocks noChangeArrowheads="1"/>
          </p:cNvSpPr>
          <p:nvPr/>
        </p:nvSpPr>
        <p:spPr bwMode="auto">
          <a:xfrm>
            <a:off x="0" y="4321175"/>
            <a:ext cx="184150"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br>
              <a:rPr lang="en-US" altLang="zh-CN" sz="1000">
                <a:latin typeface="Roman 10cpi"/>
                <a:ea typeface="Roman 10cpi"/>
                <a:cs typeface="Times New Roman" pitchFamily="18" charset="0"/>
              </a:rPr>
            </a:br>
            <a:endParaRPr lang="en-CA" sz="1100">
              <a:ea typeface="Roman 10cpi"/>
              <a:cs typeface="Times New Roman" pitchFamily="18" charset="0"/>
            </a:endParaRPr>
          </a:p>
          <a:p>
            <a:pPr eaLnBrk="0" hangingPunct="0"/>
            <a:endParaRPr lang="en-CA">
              <a:ea typeface="Roman 10cpi"/>
              <a:cs typeface="Times New Roman" pitchFamily="18" charset="0"/>
            </a:endParaRPr>
          </a:p>
        </p:txBody>
      </p:sp>
      <p:sp>
        <p:nvSpPr>
          <p:cNvPr id="28" name="Footer Placeholder 1"/>
          <p:cNvSpPr>
            <a:spLocks noGrp="1"/>
          </p:cNvSpPr>
          <p:nvPr>
            <p:ph type="ftr" sz="quarter" idx="11"/>
          </p:nvPr>
        </p:nvSpPr>
        <p:spPr>
          <a:xfrm>
            <a:off x="0" y="6492875"/>
            <a:ext cx="9144000" cy="365125"/>
          </a:xfrm>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solidFill>
                  <a:srgbClr val="898989"/>
                </a:solidFill>
                <a:latin typeface="Calibri" pitchFamily="34" charset="0"/>
              </a:rPr>
              <a:t>Adapted from </a:t>
            </a:r>
            <a:r>
              <a:rPr lang="en-US" altLang="zh-CN" i="1">
                <a:solidFill>
                  <a:srgbClr val="898989"/>
                </a:solidFill>
                <a:latin typeface="Calibri" pitchFamily="34" charset="0"/>
              </a:rPr>
              <a:t>Forest Economics </a:t>
            </a:r>
            <a:r>
              <a:rPr lang="en-US" altLang="zh-CN">
                <a:solidFill>
                  <a:srgbClr val="898989"/>
                </a:solidFill>
                <a:latin typeface="Calibri" pitchFamily="34" charset="0"/>
              </a:rPr>
              <a:t>by Daowei Zhang and Peter H. Pearse, published by UBC Press, 2011. </a:t>
            </a:r>
            <a:endParaRPr lang="en-CA">
              <a:solidFill>
                <a:srgbClr val="898989"/>
              </a:solidFill>
              <a:latin typeface="Calibri" pitchFamily="34" charset="0"/>
            </a:endParaRPr>
          </a:p>
        </p:txBody>
      </p:sp>
      <p:sp>
        <p:nvSpPr>
          <p:cNvPr id="5" name="TextBox 4"/>
          <p:cNvSpPr txBox="1"/>
          <p:nvPr/>
        </p:nvSpPr>
        <p:spPr>
          <a:xfrm>
            <a:off x="395536" y="4321175"/>
            <a:ext cx="8445530" cy="954107"/>
          </a:xfrm>
          <a:prstGeom prst="rect">
            <a:avLst/>
          </a:prstGeom>
          <a:noFill/>
        </p:spPr>
        <p:txBody>
          <a:bodyPr wrap="square" rtlCol="0">
            <a:spAutoFit/>
            <a:scene3d>
              <a:camera prst="orthographicFront"/>
              <a:lightRig rig="glow" dir="tl">
                <a:rot lat="0" lon="0" rev="5400000"/>
              </a:lightRig>
            </a:scene3d>
            <a:sp3d contourW="12700">
              <a:bevelT w="25400" h="25400"/>
              <a:contourClr>
                <a:schemeClr val="accent6">
                  <a:shade val="73000"/>
                </a:schemeClr>
              </a:contourClr>
            </a:sp3d>
          </a:bodyPr>
          <a:lstStyle/>
          <a:p>
            <a:r>
              <a:rPr lang="zh-CN" altLang="en-US" sz="2800" b="1" dirty="0">
                <a:ln w="11430">
                  <a:noFill/>
                </a:ln>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latin typeface="黑体" pitchFamily="49" charset="-122"/>
                <a:ea typeface="黑体" pitchFamily="49" charset="-122"/>
              </a:rPr>
              <a:t>如果土地本身的生产力较低（不够肥沃、位置偏远、地形难以生产等）</a:t>
            </a:r>
          </a:p>
        </p:txBody>
      </p:sp>
      <p:sp>
        <p:nvSpPr>
          <p:cNvPr id="32" name="Arc 2132"/>
          <p:cNvSpPr>
            <a:spLocks/>
          </p:cNvSpPr>
          <p:nvPr/>
        </p:nvSpPr>
        <p:spPr bwMode="auto">
          <a:xfrm rot="19100511">
            <a:off x="4087793" y="1337798"/>
            <a:ext cx="3807534" cy="4324965"/>
          </a:xfrm>
          <a:custGeom>
            <a:avLst/>
            <a:gdLst>
              <a:gd name="T0" fmla="*/ 0 w 14547"/>
              <a:gd name="T1" fmla="*/ 0 h 21600"/>
              <a:gd name="T2" fmla="*/ 1308 w 14547"/>
              <a:gd name="T3" fmla="*/ 421 h 21600"/>
              <a:gd name="T4" fmla="*/ 0 w 14547"/>
              <a:gd name="T5" fmla="*/ 1615 h 21600"/>
              <a:gd name="T6" fmla="*/ 0 60000 65536"/>
              <a:gd name="T7" fmla="*/ 0 60000 65536"/>
              <a:gd name="T8" fmla="*/ 0 60000 65536"/>
              <a:gd name="T9" fmla="*/ 0 w 14547"/>
              <a:gd name="T10" fmla="*/ 0 h 21600"/>
              <a:gd name="T11" fmla="*/ 14547 w 14547"/>
              <a:gd name="T12" fmla="*/ 21600 h 21600"/>
            </a:gdLst>
            <a:ahLst/>
            <a:cxnLst>
              <a:cxn ang="T6">
                <a:pos x="T0" y="T1"/>
              </a:cxn>
              <a:cxn ang="T7">
                <a:pos x="T2" y="T3"/>
              </a:cxn>
              <a:cxn ang="T8">
                <a:pos x="T4" y="T5"/>
              </a:cxn>
            </a:cxnLst>
            <a:rect l="T9" t="T10" r="T11" b="T12"/>
            <a:pathLst>
              <a:path w="14547" h="21600" fill="none" extrusionOk="0">
                <a:moveTo>
                  <a:pt x="-1" y="0"/>
                </a:moveTo>
                <a:cubicBezTo>
                  <a:pt x="5381" y="0"/>
                  <a:pt x="10568" y="2008"/>
                  <a:pt x="14546" y="5633"/>
                </a:cubicBezTo>
              </a:path>
              <a:path w="14547" h="21600" stroke="0" extrusionOk="0">
                <a:moveTo>
                  <a:pt x="-1" y="0"/>
                </a:moveTo>
                <a:cubicBezTo>
                  <a:pt x="5381" y="0"/>
                  <a:pt x="10568" y="2008"/>
                  <a:pt x="14546" y="5633"/>
                </a:cubicBezTo>
                <a:lnTo>
                  <a:pt x="0" y="21600"/>
                </a:lnTo>
                <a:lnTo>
                  <a:pt x="-1" y="0"/>
                </a:lnTo>
                <a:close/>
              </a:path>
            </a:pathLst>
          </a:custGeom>
          <a:noFill/>
          <a:ln w="38100">
            <a:solidFill>
              <a:schemeClr val="accent4">
                <a:lumMod val="75000"/>
              </a:schemeClr>
            </a:solidFill>
            <a:round/>
            <a:headEnd/>
            <a:tailEnd/>
          </a:ln>
          <a:effectLst>
            <a:outerShdw blurRad="50800" dist="38100" algn="l" rotWithShape="0">
              <a:prstClr val="black">
                <a:alpha val="40000"/>
              </a:prstClr>
            </a:outerShdw>
          </a:effectLst>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33" name="TextBox 32"/>
          <p:cNvSpPr txBox="1"/>
          <p:nvPr/>
        </p:nvSpPr>
        <p:spPr>
          <a:xfrm>
            <a:off x="382910" y="5478823"/>
            <a:ext cx="8445530" cy="954107"/>
          </a:xfrm>
          <a:prstGeom prst="rect">
            <a:avLst/>
          </a:prstGeom>
          <a:noFill/>
        </p:spPr>
        <p:txBody>
          <a:bodyPr wrap="square" rtlCol="0">
            <a:spAutoFit/>
            <a:scene3d>
              <a:camera prst="orthographicFront"/>
              <a:lightRig rig="glow" dir="tl">
                <a:rot lat="0" lon="0" rev="5400000"/>
              </a:lightRig>
            </a:scene3d>
            <a:sp3d contourW="12700">
              <a:bevelT w="25400" h="25400"/>
              <a:contourClr>
                <a:schemeClr val="accent6">
                  <a:shade val="73000"/>
                </a:schemeClr>
              </a:contourClr>
            </a:sp3d>
          </a:bodyPr>
          <a:lstStyle/>
          <a:p>
            <a:r>
              <a:rPr lang="zh-CN" altLang="en-US" sz="2800" b="1" dirty="0">
                <a:ln w="11430">
                  <a:noFill/>
                </a:ln>
                <a:solidFill>
                  <a:schemeClr val="accent4">
                    <a:lumMod val="60000"/>
                    <a:lumOff val="40000"/>
                  </a:schemeClr>
                </a:solidFill>
                <a:effectLst>
                  <a:outerShdw blurRad="80000" dist="40000" dir="5040000" algn="tl">
                    <a:srgbClr val="000000">
                      <a:alpha val="30000"/>
                    </a:srgbClr>
                  </a:outerShdw>
                </a:effectLst>
                <a:latin typeface="黑体" pitchFamily="49" charset="-122"/>
                <a:ea typeface="黑体" pitchFamily="49" charset="-122"/>
              </a:rPr>
              <a:t>土地对劳动力的报酬较低。劳动力的边际产品收益下降。</a:t>
            </a:r>
          </a:p>
        </p:txBody>
      </p:sp>
    </p:spTree>
    <p:extLst>
      <p:ext uri="{BB962C8B-B14F-4D97-AF65-F5344CB8AC3E}">
        <p14:creationId xmlns:p14="http://schemas.microsoft.com/office/powerpoint/2010/main" val="999824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900000">
                                      <p:cBhvr>
                                        <p:cTn id="6" dur="2000" fill="hold"/>
                                        <p:tgtEl>
                                          <p:spTgt spid="32"/>
                                        </p:tgtEl>
                                        <p:attrNameLst>
                                          <p:attrName>r</p:attrName>
                                        </p:attrNameLst>
                                      </p:cBhvr>
                                    </p:animRot>
                                  </p:childTnLst>
                                </p:cTn>
                              </p:par>
                              <p:par>
                                <p:cTn id="7" presetID="42" presetClass="path" presetSubtype="0" accel="50000" decel="50000" fill="hold" grpId="1" nodeType="withEffect">
                                  <p:stCondLst>
                                    <p:cond delay="0"/>
                                  </p:stCondLst>
                                  <p:childTnLst>
                                    <p:animMotion origin="layout" path="M 0.04167 3.33333E-6 L 0.07326 0.06319 " pathEditMode="relative" rAng="0" ptsTypes="AA">
                                      <p:cBhvr>
                                        <p:cTn id="8" dur="2000" fill="hold"/>
                                        <p:tgtEl>
                                          <p:spTgt spid="32"/>
                                        </p:tgtEl>
                                        <p:attrNameLst>
                                          <p:attrName>ppt_x</p:attrName>
                                          <p:attrName>ppt_y</p:attrName>
                                        </p:attrNameLst>
                                      </p:cBhvr>
                                      <p:rCtr x="1580" y="3148"/>
                                    </p:animMotion>
                                  </p:childTnLst>
                                </p:cTn>
                              </p:par>
                              <p:par>
                                <p:cTn id="9" presetID="10" presetClass="entr" presetSubtype="0" fill="hold" grpId="0" nodeType="with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2" grpId="1" animBg="1"/>
      <p:bldP spid="3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4"/>
          <p:cNvSpPr>
            <a:spLocks noChangeArrowheads="1"/>
          </p:cNvSpPr>
          <p:nvPr/>
        </p:nvSpPr>
        <p:spPr bwMode="auto">
          <a:xfrm>
            <a:off x="1835150" y="692150"/>
            <a:ext cx="572770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r>
              <a:rPr lang="en-US" altLang="zh-CN" b="1">
                <a:solidFill>
                  <a:srgbClr val="000000"/>
                </a:solidFill>
                <a:latin typeface="Times New Roman" pitchFamily="18" charset="0"/>
                <a:cs typeface="Times New Roman" pitchFamily="18" charset="0"/>
              </a:rPr>
              <a:t>Figure 6.1: Efficient application of labour to a forest site</a:t>
            </a:r>
            <a:endParaRPr lang="en-CA" b="1">
              <a:latin typeface="Times New Roman" pitchFamily="18" charset="0"/>
              <a:cs typeface="Times New Roman" pitchFamily="18" charset="0"/>
            </a:endParaRPr>
          </a:p>
        </p:txBody>
      </p:sp>
      <p:grpSp>
        <p:nvGrpSpPr>
          <p:cNvPr id="27651" name="Group 2"/>
          <p:cNvGrpSpPr>
            <a:grpSpLocks/>
          </p:cNvGrpSpPr>
          <p:nvPr/>
        </p:nvGrpSpPr>
        <p:grpSpPr bwMode="auto">
          <a:xfrm>
            <a:off x="1517401" y="1226852"/>
            <a:ext cx="6489043" cy="2802771"/>
            <a:chOff x="2100" y="4238"/>
            <a:chExt cx="7434" cy="3828"/>
          </a:xfrm>
        </p:grpSpPr>
        <p:sp>
          <p:nvSpPr>
            <p:cNvPr id="27655" name="Text Box 2122"/>
            <p:cNvSpPr txBox="1">
              <a:spLocks noChangeArrowheads="1"/>
            </p:cNvSpPr>
            <p:nvPr/>
          </p:nvSpPr>
          <p:spPr bwMode="auto">
            <a:xfrm>
              <a:off x="5974" y="7315"/>
              <a:ext cx="570" cy="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i="1">
                  <a:latin typeface="Times New Roman" pitchFamily="18" charset="0"/>
                  <a:cs typeface="Times New Roman" pitchFamily="18" charset="0"/>
                </a:rPr>
                <a:t>q</a:t>
              </a:r>
              <a:endParaRPr lang="en-CA">
                <a:latin typeface="Times New Roman" pitchFamily="18" charset="0"/>
                <a:cs typeface="Times New Roman" pitchFamily="18" charset="0"/>
              </a:endParaRPr>
            </a:p>
          </p:txBody>
        </p:sp>
        <p:sp>
          <p:nvSpPr>
            <p:cNvPr id="27656" name="Text Box 2123"/>
            <p:cNvSpPr txBox="1">
              <a:spLocks noChangeArrowheads="1"/>
            </p:cNvSpPr>
            <p:nvPr/>
          </p:nvSpPr>
          <p:spPr bwMode="auto">
            <a:xfrm>
              <a:off x="6595" y="5990"/>
              <a:ext cx="1110" cy="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Wage</a:t>
              </a:r>
              <a:endParaRPr lang="en-CA">
                <a:latin typeface="Times New Roman" pitchFamily="18" charset="0"/>
                <a:cs typeface="Times New Roman" pitchFamily="18" charset="0"/>
              </a:endParaRPr>
            </a:p>
          </p:txBody>
        </p:sp>
        <p:sp>
          <p:nvSpPr>
            <p:cNvPr id="27657" name="Text Box 2124"/>
            <p:cNvSpPr txBox="1">
              <a:spLocks noChangeArrowheads="1"/>
            </p:cNvSpPr>
            <p:nvPr/>
          </p:nvSpPr>
          <p:spPr bwMode="auto">
            <a:xfrm>
              <a:off x="3635" y="7225"/>
              <a:ext cx="570" cy="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0</a:t>
              </a:r>
              <a:endParaRPr lang="en-CA">
                <a:latin typeface="Times New Roman" pitchFamily="18" charset="0"/>
                <a:cs typeface="Times New Roman" pitchFamily="18" charset="0"/>
              </a:endParaRPr>
            </a:p>
          </p:txBody>
        </p:sp>
        <p:sp>
          <p:nvSpPr>
            <p:cNvPr id="27658" name="Text Box 2125"/>
            <p:cNvSpPr txBox="1">
              <a:spLocks noChangeArrowheads="1"/>
            </p:cNvSpPr>
            <p:nvPr/>
          </p:nvSpPr>
          <p:spPr bwMode="auto">
            <a:xfrm>
              <a:off x="2100" y="4773"/>
              <a:ext cx="1682" cy="17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Marginal revenue product of labour ($)</a:t>
              </a:r>
              <a:endParaRPr lang="en-CA">
                <a:latin typeface="Times New Roman" pitchFamily="18" charset="0"/>
                <a:cs typeface="Times New Roman" pitchFamily="18" charset="0"/>
              </a:endParaRPr>
            </a:p>
          </p:txBody>
        </p:sp>
        <p:sp>
          <p:nvSpPr>
            <p:cNvPr id="27659" name="Text Box 2126"/>
            <p:cNvSpPr txBox="1">
              <a:spLocks noChangeArrowheads="1"/>
            </p:cNvSpPr>
            <p:nvPr/>
          </p:nvSpPr>
          <p:spPr bwMode="auto">
            <a:xfrm>
              <a:off x="3476" y="6020"/>
              <a:ext cx="755" cy="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p</a:t>
              </a:r>
              <a:endParaRPr lang="en-CA">
                <a:latin typeface="Times New Roman" pitchFamily="18" charset="0"/>
                <a:cs typeface="Times New Roman" pitchFamily="18" charset="0"/>
              </a:endParaRPr>
            </a:p>
          </p:txBody>
        </p:sp>
        <p:sp>
          <p:nvSpPr>
            <p:cNvPr id="27660" name="Text Box 2127"/>
            <p:cNvSpPr txBox="1">
              <a:spLocks noChangeArrowheads="1"/>
            </p:cNvSpPr>
            <p:nvPr/>
          </p:nvSpPr>
          <p:spPr bwMode="auto">
            <a:xfrm>
              <a:off x="3635" y="4238"/>
              <a:ext cx="506" cy="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 0</a:t>
              </a:r>
              <a:endParaRPr lang="en-CA">
                <a:latin typeface="Times New Roman" pitchFamily="18" charset="0"/>
                <a:cs typeface="Times New Roman" pitchFamily="18" charset="0"/>
              </a:endParaRPr>
            </a:p>
          </p:txBody>
        </p:sp>
        <p:sp>
          <p:nvSpPr>
            <p:cNvPr id="27664" name="Text Box 2131"/>
            <p:cNvSpPr txBox="1">
              <a:spLocks noChangeArrowheads="1"/>
            </p:cNvSpPr>
            <p:nvPr/>
          </p:nvSpPr>
          <p:spPr bwMode="auto">
            <a:xfrm>
              <a:off x="6356" y="7596"/>
              <a:ext cx="3178" cy="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Quantity of labour (person-days)</a:t>
              </a:r>
              <a:endParaRPr lang="en-CA">
                <a:latin typeface="Times New Roman" pitchFamily="18" charset="0"/>
                <a:cs typeface="Times New Roman" pitchFamily="18" charset="0"/>
              </a:endParaRPr>
            </a:p>
          </p:txBody>
        </p:sp>
        <p:cxnSp>
          <p:nvCxnSpPr>
            <p:cNvPr id="27666" name="AutoShape 2133"/>
            <p:cNvCxnSpPr>
              <a:cxnSpLocks noChangeShapeType="1"/>
            </p:cNvCxnSpPr>
            <p:nvPr/>
          </p:nvCxnSpPr>
          <p:spPr bwMode="auto">
            <a:xfrm>
              <a:off x="3991" y="7344"/>
              <a:ext cx="4910" cy="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27667" name="AutoShape 2134"/>
            <p:cNvCxnSpPr>
              <a:cxnSpLocks noChangeShapeType="1"/>
              <a:stCxn id="27672" idx="4"/>
            </p:cNvCxnSpPr>
            <p:nvPr/>
          </p:nvCxnSpPr>
          <p:spPr bwMode="auto">
            <a:xfrm flipH="1">
              <a:off x="6181" y="6230"/>
              <a:ext cx="14" cy="1109"/>
            </a:xfrm>
            <a:prstGeom prst="straightConnector1">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cxnSp>
        <p:cxnSp>
          <p:nvCxnSpPr>
            <p:cNvPr id="18" name="AutoShape 2135"/>
            <p:cNvCxnSpPr>
              <a:cxnSpLocks noChangeShapeType="1"/>
            </p:cNvCxnSpPr>
            <p:nvPr/>
          </p:nvCxnSpPr>
          <p:spPr bwMode="auto">
            <a:xfrm>
              <a:off x="3991" y="4658"/>
              <a:ext cx="0" cy="2682"/>
            </a:xfrm>
            <a:prstGeom prst="straightConnector1">
              <a:avLst/>
            </a:prstGeom>
            <a:noFill/>
            <a:ln w="9525">
              <a:solidFill>
                <a:schemeClr val="tx1">
                  <a:lumMod val="100000"/>
                  <a:lumOff val="0"/>
                </a:schemeClr>
              </a:solidFill>
              <a:round/>
              <a:headEnd/>
              <a:tailEnd/>
            </a:ln>
            <a:extLst/>
          </p:spPr>
        </p:cxnSp>
        <p:cxnSp>
          <p:nvCxnSpPr>
            <p:cNvPr id="27669" name="AutoShape 2136"/>
            <p:cNvCxnSpPr>
              <a:cxnSpLocks noChangeShapeType="1"/>
            </p:cNvCxnSpPr>
            <p:nvPr/>
          </p:nvCxnSpPr>
          <p:spPr bwMode="auto">
            <a:xfrm>
              <a:off x="3990" y="6215"/>
              <a:ext cx="2641" cy="1"/>
            </a:xfrm>
            <a:prstGeom prst="straightConnector1">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cxnSp>
        <p:sp>
          <p:nvSpPr>
            <p:cNvPr id="27670" name="Rectangle 19" descr="10%"/>
            <p:cNvSpPr>
              <a:spLocks noChangeArrowheads="1"/>
            </p:cNvSpPr>
            <p:nvPr/>
          </p:nvSpPr>
          <p:spPr bwMode="auto">
            <a:xfrm>
              <a:off x="3990" y="6215"/>
              <a:ext cx="2190" cy="1124"/>
            </a:xfrm>
            <a:prstGeom prst="rect">
              <a:avLst/>
            </a:prstGeom>
            <a:pattFill prst="pct10">
              <a:fgClr>
                <a:srgbClr val="000000"/>
              </a:fgClr>
              <a:bgClr>
                <a:srgbClr val="FFFFFF"/>
              </a:bgClr>
            </a:pattFill>
            <a:ln w="9525">
              <a:solidFill>
                <a:srgbClr val="000000"/>
              </a:solidFill>
              <a:miter lim="800000"/>
              <a:headEnd/>
              <a:tailEnd/>
            </a:ln>
          </p:spPr>
          <p:txBody>
            <a:bodyPr/>
            <a:lstStyle/>
            <a:p>
              <a:endParaRPr lang="en-CA">
                <a:latin typeface="Times New Roman" pitchFamily="18" charset="0"/>
                <a:cs typeface="Times New Roman" pitchFamily="18" charset="0"/>
              </a:endParaRPr>
            </a:p>
          </p:txBody>
        </p:sp>
        <p:sp>
          <p:nvSpPr>
            <p:cNvPr id="27671" name="Text Box 2138"/>
            <p:cNvSpPr txBox="1">
              <a:spLocks noChangeArrowheads="1"/>
            </p:cNvSpPr>
            <p:nvPr/>
          </p:nvSpPr>
          <p:spPr bwMode="auto">
            <a:xfrm>
              <a:off x="4141" y="6502"/>
              <a:ext cx="1902" cy="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Payment to labour</a:t>
              </a:r>
              <a:endParaRPr lang="en-CA">
                <a:latin typeface="Times New Roman" pitchFamily="18" charset="0"/>
                <a:cs typeface="Times New Roman" pitchFamily="18" charset="0"/>
              </a:endParaRPr>
            </a:p>
          </p:txBody>
        </p:sp>
        <p:sp>
          <p:nvSpPr>
            <p:cNvPr id="27672" name="AutoShape 2139" descr="5%"/>
            <p:cNvSpPr>
              <a:spLocks noChangeArrowheads="1"/>
            </p:cNvSpPr>
            <p:nvPr/>
          </p:nvSpPr>
          <p:spPr bwMode="auto">
            <a:xfrm>
              <a:off x="4005" y="5104"/>
              <a:ext cx="2190" cy="1126"/>
            </a:xfrm>
            <a:prstGeom prst="rtTriangle">
              <a:avLst/>
            </a:prstGeom>
            <a:pattFill prst="pct5">
              <a:fgClr>
                <a:srgbClr val="000000"/>
              </a:fgClr>
              <a:bgClr>
                <a:srgbClr val="FFFFFF"/>
              </a:bgClr>
            </a:pattFill>
            <a:ln w="9525">
              <a:pattFill prst="wdUpDiag">
                <a:fgClr>
                  <a:srgbClr val="000000"/>
                </a:fgClr>
                <a:bgClr>
                  <a:srgbClr val="FFFFFF"/>
                </a:bgClr>
              </a:pattFill>
              <a:miter lim="800000"/>
              <a:headEnd/>
              <a:tailEnd/>
            </a:ln>
          </p:spPr>
          <p:txBody>
            <a:bodyPr/>
            <a:lstStyle/>
            <a:p>
              <a:endParaRPr lang="en-CA">
                <a:latin typeface="Times New Roman" pitchFamily="18" charset="0"/>
                <a:cs typeface="Times New Roman" pitchFamily="18" charset="0"/>
              </a:endParaRPr>
            </a:p>
          </p:txBody>
        </p:sp>
        <p:sp>
          <p:nvSpPr>
            <p:cNvPr id="27673" name="Text Box 2140" descr="5%"/>
            <p:cNvSpPr txBox="1">
              <a:spLocks noChangeArrowheads="1"/>
            </p:cNvSpPr>
            <p:nvPr/>
          </p:nvSpPr>
          <p:spPr bwMode="auto">
            <a:xfrm>
              <a:off x="4205" y="5745"/>
              <a:ext cx="1138" cy="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Land rent</a:t>
              </a:r>
              <a:endParaRPr lang="en-CA">
                <a:latin typeface="Times New Roman" pitchFamily="18" charset="0"/>
                <a:cs typeface="Times New Roman" pitchFamily="18" charset="0"/>
              </a:endParaRPr>
            </a:p>
          </p:txBody>
        </p:sp>
        <p:cxnSp>
          <p:nvCxnSpPr>
            <p:cNvPr id="27674" name="AutoShape 2141"/>
            <p:cNvCxnSpPr>
              <a:cxnSpLocks noChangeShapeType="1"/>
            </p:cNvCxnSpPr>
            <p:nvPr/>
          </p:nvCxnSpPr>
          <p:spPr bwMode="auto">
            <a:xfrm>
              <a:off x="3992" y="5089"/>
              <a:ext cx="4388" cy="225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7675" name="Text Box 2142"/>
            <p:cNvSpPr txBox="1">
              <a:spLocks noChangeArrowheads="1"/>
            </p:cNvSpPr>
            <p:nvPr/>
          </p:nvSpPr>
          <p:spPr bwMode="auto">
            <a:xfrm>
              <a:off x="5211" y="4876"/>
              <a:ext cx="2381" cy="4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Efficient quantity</a:t>
              </a:r>
              <a:br>
                <a:rPr lang="en-US" altLang="zh-CN">
                  <a:latin typeface="Times New Roman" pitchFamily="18" charset="0"/>
                  <a:cs typeface="Times New Roman" pitchFamily="18" charset="0"/>
                </a:rPr>
              </a:br>
              <a:r>
                <a:rPr lang="en-US" altLang="zh-CN">
                  <a:latin typeface="Times New Roman" pitchFamily="18" charset="0"/>
                  <a:cs typeface="Times New Roman" pitchFamily="18" charset="0"/>
                </a:rPr>
                <a:t>of labour</a:t>
              </a:r>
              <a:endParaRPr lang="en-CA">
                <a:latin typeface="Times New Roman" pitchFamily="18" charset="0"/>
                <a:cs typeface="Times New Roman" pitchFamily="18" charset="0"/>
              </a:endParaRPr>
            </a:p>
          </p:txBody>
        </p:sp>
      </p:grpSp>
      <p:sp>
        <p:nvSpPr>
          <p:cNvPr id="27652" name="Rectangle 37"/>
          <p:cNvSpPr>
            <a:spLocks noChangeArrowheads="1"/>
          </p:cNvSpPr>
          <p:nvPr/>
        </p:nvSpPr>
        <p:spPr bwMode="auto">
          <a:xfrm>
            <a:off x="0" y="4321175"/>
            <a:ext cx="184150"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br>
              <a:rPr lang="en-US" altLang="zh-CN" sz="1000">
                <a:latin typeface="Roman 10cpi"/>
                <a:ea typeface="Roman 10cpi"/>
                <a:cs typeface="Times New Roman" pitchFamily="18" charset="0"/>
              </a:rPr>
            </a:br>
            <a:endParaRPr lang="en-CA" sz="1100">
              <a:ea typeface="Roman 10cpi"/>
              <a:cs typeface="Times New Roman" pitchFamily="18" charset="0"/>
            </a:endParaRPr>
          </a:p>
          <a:p>
            <a:pPr eaLnBrk="0" hangingPunct="0"/>
            <a:endParaRPr lang="en-CA">
              <a:ea typeface="Roman 10cpi"/>
              <a:cs typeface="Times New Roman" pitchFamily="18" charset="0"/>
            </a:endParaRPr>
          </a:p>
        </p:txBody>
      </p:sp>
      <p:sp>
        <p:nvSpPr>
          <p:cNvPr id="28" name="Footer Placeholder 1"/>
          <p:cNvSpPr>
            <a:spLocks noGrp="1"/>
          </p:cNvSpPr>
          <p:nvPr>
            <p:ph type="ftr" sz="quarter" idx="11"/>
          </p:nvPr>
        </p:nvSpPr>
        <p:spPr>
          <a:xfrm>
            <a:off x="0" y="6492875"/>
            <a:ext cx="9144000" cy="365125"/>
          </a:xfrm>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solidFill>
                  <a:srgbClr val="898989"/>
                </a:solidFill>
                <a:latin typeface="Calibri" pitchFamily="34" charset="0"/>
              </a:rPr>
              <a:t>Adapted from </a:t>
            </a:r>
            <a:r>
              <a:rPr lang="en-US" altLang="zh-CN" i="1">
                <a:solidFill>
                  <a:srgbClr val="898989"/>
                </a:solidFill>
                <a:latin typeface="Calibri" pitchFamily="34" charset="0"/>
              </a:rPr>
              <a:t>Forest Economics </a:t>
            </a:r>
            <a:r>
              <a:rPr lang="en-US" altLang="zh-CN">
                <a:solidFill>
                  <a:srgbClr val="898989"/>
                </a:solidFill>
                <a:latin typeface="Calibri" pitchFamily="34" charset="0"/>
              </a:rPr>
              <a:t>by Daowei Zhang and Peter H. Pearse, published by UBC Press, 2011. </a:t>
            </a:r>
            <a:endParaRPr lang="en-CA">
              <a:solidFill>
                <a:srgbClr val="898989"/>
              </a:solidFill>
              <a:latin typeface="Calibri" pitchFamily="34" charset="0"/>
            </a:endParaRPr>
          </a:p>
        </p:txBody>
      </p:sp>
      <p:cxnSp>
        <p:nvCxnSpPr>
          <p:cNvPr id="29" name="AutoShape 2141"/>
          <p:cNvCxnSpPr>
            <a:cxnSpLocks noChangeShapeType="1"/>
            <a:stCxn id="27672" idx="0"/>
          </p:cNvCxnSpPr>
          <p:nvPr/>
        </p:nvCxnSpPr>
        <p:spPr bwMode="auto">
          <a:xfrm>
            <a:off x="3180251" y="1860917"/>
            <a:ext cx="3781818" cy="1631304"/>
          </a:xfrm>
          <a:prstGeom prst="straightConnector1">
            <a:avLst/>
          </a:prstGeom>
          <a:ln>
            <a:headEnd/>
            <a:tailEnd/>
          </a:ln>
        </p:spPr>
        <p:style>
          <a:lnRef idx="3">
            <a:schemeClr val="accent2"/>
          </a:lnRef>
          <a:fillRef idx="0">
            <a:schemeClr val="accent2"/>
          </a:fillRef>
          <a:effectRef idx="2">
            <a:schemeClr val="accent2"/>
          </a:effectRef>
          <a:fontRef idx="minor">
            <a:schemeClr val="tx1"/>
          </a:fontRef>
        </p:style>
      </p:cxnSp>
      <p:cxnSp>
        <p:nvCxnSpPr>
          <p:cNvPr id="30" name="AutoShape 2141"/>
          <p:cNvCxnSpPr>
            <a:cxnSpLocks noChangeShapeType="1"/>
          </p:cNvCxnSpPr>
          <p:nvPr/>
        </p:nvCxnSpPr>
        <p:spPr bwMode="auto">
          <a:xfrm>
            <a:off x="3198554" y="2060848"/>
            <a:ext cx="2669590" cy="1425695"/>
          </a:xfrm>
          <a:prstGeom prst="straightConnector1">
            <a:avLst/>
          </a:prstGeom>
          <a:ln>
            <a:headEnd/>
            <a:tailEnd/>
          </a:ln>
        </p:spPr>
        <p:style>
          <a:lnRef idx="3">
            <a:schemeClr val="accent4"/>
          </a:lnRef>
          <a:fillRef idx="0">
            <a:schemeClr val="accent4"/>
          </a:fillRef>
          <a:effectRef idx="2">
            <a:schemeClr val="accent4"/>
          </a:effectRef>
          <a:fontRef idx="minor">
            <a:schemeClr val="tx1"/>
          </a:fontRef>
        </p:style>
      </p:cxnSp>
      <p:sp>
        <p:nvSpPr>
          <p:cNvPr id="7" name="流程图: 联系 6"/>
          <p:cNvSpPr/>
          <p:nvPr/>
        </p:nvSpPr>
        <p:spPr>
          <a:xfrm>
            <a:off x="3131840" y="2636912"/>
            <a:ext cx="108000" cy="108000"/>
          </a:xfrm>
          <a:prstGeom prst="flowChartConnector">
            <a:avLst/>
          </a:prstGeom>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p>
        </p:txBody>
      </p:sp>
      <p:sp>
        <p:nvSpPr>
          <p:cNvPr id="8" name="TextBox 7"/>
          <p:cNvSpPr txBox="1"/>
          <p:nvPr/>
        </p:nvSpPr>
        <p:spPr>
          <a:xfrm>
            <a:off x="1619672" y="2785969"/>
            <a:ext cx="1145234" cy="646331"/>
          </a:xfrm>
          <a:prstGeom prst="rect">
            <a:avLst/>
          </a:prstGeom>
          <a:noFill/>
        </p:spPr>
        <p:txBody>
          <a:bodyPr wrap="square" rtlCol="0">
            <a:spAutoFit/>
          </a:bodyPr>
          <a:lstStyle/>
          <a:p>
            <a:r>
              <a:rPr lang="zh-CN" altLang="en-US" dirty="0">
                <a:solidFill>
                  <a:srgbClr val="7030A0"/>
                </a:solidFill>
                <a:latin typeface="黑体" pitchFamily="49" charset="-122"/>
                <a:ea typeface="黑体" pitchFamily="49" charset="-122"/>
              </a:rPr>
              <a:t>给定劳动力价格</a:t>
            </a:r>
          </a:p>
        </p:txBody>
      </p:sp>
      <p:sp>
        <p:nvSpPr>
          <p:cNvPr id="9" name="矩形 8"/>
          <p:cNvSpPr/>
          <p:nvPr/>
        </p:nvSpPr>
        <p:spPr>
          <a:xfrm>
            <a:off x="3180250" y="2682418"/>
            <a:ext cx="1176926" cy="828000"/>
          </a:xfrm>
          <a:prstGeom prst="rect">
            <a:avLst/>
          </a:prstGeom>
          <a:gradFill flip="none" rotWithShape="1">
            <a:gsLst>
              <a:gs pos="0">
                <a:srgbClr val="38B7EA">
                  <a:shade val="30000"/>
                  <a:satMod val="115000"/>
                  <a:alpha val="64000"/>
                </a:srgbClr>
              </a:gs>
              <a:gs pos="50000">
                <a:srgbClr val="38B7EA">
                  <a:shade val="67500"/>
                  <a:satMod val="115000"/>
                  <a:alpha val="82000"/>
                </a:srgbClr>
              </a:gs>
              <a:gs pos="100000">
                <a:srgbClr val="38B7EA">
                  <a:shade val="100000"/>
                  <a:satMod val="115000"/>
                </a:srgbClr>
              </a:gs>
            </a:gsLst>
            <a:lin ang="5400000" scaled="1"/>
            <a:tileRect/>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9"/>
          <p:cNvSpPr txBox="1"/>
          <p:nvPr/>
        </p:nvSpPr>
        <p:spPr>
          <a:xfrm>
            <a:off x="4079706" y="3491716"/>
            <a:ext cx="306494" cy="369332"/>
          </a:xfrm>
          <a:prstGeom prst="rect">
            <a:avLst/>
          </a:prstGeom>
          <a:noFill/>
        </p:spPr>
        <p:txBody>
          <a:bodyPr wrap="none" rtlCol="0">
            <a:spAutoFit/>
          </a:bodyPr>
          <a:lstStyle/>
          <a:p>
            <a:r>
              <a:rPr lang="en-US" altLang="zh-CN" dirty="0"/>
              <a:t>q</a:t>
            </a:r>
            <a:endParaRPr lang="zh-CN" altLang="en-US" dirty="0"/>
          </a:p>
        </p:txBody>
      </p:sp>
      <p:sp>
        <p:nvSpPr>
          <p:cNvPr id="11" name="TextBox 10"/>
          <p:cNvSpPr txBox="1"/>
          <p:nvPr/>
        </p:nvSpPr>
        <p:spPr>
          <a:xfrm>
            <a:off x="4079706" y="4014336"/>
            <a:ext cx="1378839" cy="923330"/>
          </a:xfrm>
          <a:prstGeom prst="rect">
            <a:avLst/>
          </a:prstGeom>
          <a:noFill/>
        </p:spPr>
        <p:txBody>
          <a:bodyPr wrap="square" rtlCol="0">
            <a:spAutoFit/>
            <a:scene3d>
              <a:camera prst="orthographicFront"/>
              <a:lightRig rig="glow" dir="tl">
                <a:rot lat="0" lon="0" rev="5400000"/>
              </a:lightRig>
            </a:scene3d>
            <a:sp3d contourW="12700">
              <a:bevelT w="25400" h="25400"/>
              <a:contourClr>
                <a:schemeClr val="accent6">
                  <a:shade val="73000"/>
                </a:schemeClr>
              </a:contourClr>
            </a:sp3d>
          </a:bodyPr>
          <a:lstStyle/>
          <a:p>
            <a:r>
              <a:rPr lang="zh-CN" altLang="en-US"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latin typeface="黑体" pitchFamily="49" charset="-122"/>
                <a:ea typeface="黑体" pitchFamily="49" charset="-122"/>
              </a:rPr>
              <a:t>可有效利用的劳动力数量减少</a:t>
            </a:r>
          </a:p>
        </p:txBody>
      </p:sp>
      <p:cxnSp>
        <p:nvCxnSpPr>
          <p:cNvPr id="14" name="直接箭头连接符 13"/>
          <p:cNvCxnSpPr>
            <a:stCxn id="11" idx="0"/>
            <a:endCxn id="10" idx="0"/>
          </p:cNvCxnSpPr>
          <p:nvPr/>
        </p:nvCxnSpPr>
        <p:spPr>
          <a:xfrm flipH="1" flipV="1">
            <a:off x="4232953" y="3491716"/>
            <a:ext cx="536173" cy="52262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26" name="直角三角形 25"/>
          <p:cNvSpPr/>
          <p:nvPr/>
        </p:nvSpPr>
        <p:spPr>
          <a:xfrm>
            <a:off x="3168030" y="2068124"/>
            <a:ext cx="1198447" cy="628208"/>
          </a:xfrm>
          <a:prstGeom prst="rtTriangle">
            <a:avLst/>
          </a:prstGeom>
          <a:gradFill flip="none" rotWithShape="1">
            <a:gsLst>
              <a:gs pos="0">
                <a:srgbClr val="7030A0">
                  <a:tint val="66000"/>
                  <a:satMod val="160000"/>
                  <a:alpha val="71000"/>
                </a:srgbClr>
              </a:gs>
              <a:gs pos="50000">
                <a:srgbClr val="7030A0">
                  <a:tint val="44500"/>
                  <a:satMod val="160000"/>
                </a:srgbClr>
              </a:gs>
              <a:gs pos="100000">
                <a:srgbClr val="7030A0">
                  <a:tint val="23500"/>
                  <a:satMod val="160000"/>
                </a:srgbClr>
              </a:gs>
            </a:gsLst>
            <a:lin ang="18900000" scaled="1"/>
            <a:tileRect/>
          </a:gradFill>
          <a:ln>
            <a:noFill/>
          </a:ln>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1" name="直接箭头连接符 30"/>
          <p:cNvCxnSpPr/>
          <p:nvPr/>
        </p:nvCxnSpPr>
        <p:spPr>
          <a:xfrm flipV="1">
            <a:off x="3377524" y="1445040"/>
            <a:ext cx="1581671" cy="1071174"/>
          </a:xfrm>
          <a:prstGeom prst="straightConnector1">
            <a:avLst/>
          </a:prstGeom>
          <a:ln>
            <a:headEnd type="triangle" w="med" len="med"/>
            <a:tailEnd type="none" w="med" len="med"/>
          </a:ln>
        </p:spPr>
        <p:style>
          <a:lnRef idx="3">
            <a:schemeClr val="accent4"/>
          </a:lnRef>
          <a:fillRef idx="0">
            <a:schemeClr val="accent4"/>
          </a:fillRef>
          <a:effectRef idx="2">
            <a:schemeClr val="accent4"/>
          </a:effectRef>
          <a:fontRef idx="minor">
            <a:schemeClr val="tx1"/>
          </a:fontRef>
        </p:style>
      </p:cxnSp>
      <p:sp>
        <p:nvSpPr>
          <p:cNvPr id="56" name="TextBox 55"/>
          <p:cNvSpPr txBox="1"/>
          <p:nvPr/>
        </p:nvSpPr>
        <p:spPr>
          <a:xfrm>
            <a:off x="4932458" y="983375"/>
            <a:ext cx="1686968" cy="646331"/>
          </a:xfrm>
          <a:prstGeom prst="rect">
            <a:avLst/>
          </a:prstGeom>
          <a:noFill/>
        </p:spPr>
        <p:txBody>
          <a:bodyPr wrap="square" rtlCol="0">
            <a:spAutoFit/>
            <a:scene3d>
              <a:camera prst="orthographicFront"/>
              <a:lightRig rig="glow" dir="tl">
                <a:rot lat="0" lon="0" rev="5400000"/>
              </a:lightRig>
            </a:scene3d>
            <a:sp3d contourW="19050">
              <a:bevelT w="25400" h="25400"/>
              <a:contourClr>
                <a:srgbClr val="7030A0"/>
              </a:contourClr>
            </a:sp3d>
          </a:bodyPr>
          <a:lstStyle/>
          <a:p>
            <a:r>
              <a:rPr lang="zh-CN" altLang="en-US" b="1" dirty="0">
                <a:ln w="11430"/>
                <a:gradFill flip="none" rotWithShape="1">
                  <a:gsLst>
                    <a:gs pos="0">
                      <a:srgbClr val="7030A0">
                        <a:tint val="66000"/>
                        <a:satMod val="160000"/>
                      </a:srgbClr>
                    </a:gs>
                    <a:gs pos="50000">
                      <a:srgbClr val="7030A0">
                        <a:tint val="44500"/>
                        <a:satMod val="160000"/>
                      </a:srgbClr>
                    </a:gs>
                    <a:gs pos="100000">
                      <a:srgbClr val="7030A0">
                        <a:tint val="23500"/>
                        <a:satMod val="160000"/>
                      </a:srgbClr>
                    </a:gs>
                  </a:gsLst>
                  <a:lin ang="2700000" scaled="1"/>
                  <a:tileRect/>
                </a:gradFill>
                <a:effectLst>
                  <a:outerShdw blurRad="80000" dist="40000" dir="5040000" algn="tl">
                    <a:srgbClr val="000000">
                      <a:alpha val="30000"/>
                    </a:srgbClr>
                  </a:outerShdw>
                </a:effectLst>
                <a:latin typeface="黑体" pitchFamily="49" charset="-122"/>
                <a:ea typeface="黑体" pitchFamily="49" charset="-122"/>
              </a:rPr>
              <a:t>劳动力对地租的贡献减少</a:t>
            </a:r>
          </a:p>
        </p:txBody>
      </p:sp>
      <p:sp>
        <p:nvSpPr>
          <p:cNvPr id="27649" name="TextBox 27648"/>
          <p:cNvSpPr txBox="1"/>
          <p:nvPr/>
        </p:nvSpPr>
        <p:spPr>
          <a:xfrm>
            <a:off x="1375460" y="5157192"/>
            <a:ext cx="7373004" cy="954107"/>
          </a:xfrm>
          <a:prstGeom prst="rect">
            <a:avLst/>
          </a:prstGeom>
          <a:noFill/>
        </p:spPr>
        <p:txBody>
          <a:bodyPr wrap="square" rtlCol="0">
            <a:spAutoFit/>
            <a:scene3d>
              <a:camera prst="orthographicFront"/>
              <a:lightRig rig="flat" dir="tl">
                <a:rot lat="0" lon="0" rev="6600000"/>
              </a:lightRig>
            </a:scene3d>
            <a:sp3d extrusionH="25400" contourW="8890">
              <a:bevelT w="38100" h="31750"/>
              <a:contourClr>
                <a:schemeClr val="accent2">
                  <a:shade val="75000"/>
                </a:schemeClr>
              </a:contourClr>
            </a:sp3d>
          </a:bodyPr>
          <a:lstStyle/>
          <a:p>
            <a:r>
              <a:rPr lang="zh-CN" altLang="en-US" sz="2800" b="1" dirty="0">
                <a:ln w="11430">
                  <a:solidFill>
                    <a:schemeClr val="bg1"/>
                  </a:solidFill>
                </a:ln>
                <a:solidFill>
                  <a:srgbClr val="7030A0"/>
                </a:solidFill>
                <a:effectLst>
                  <a:outerShdw blurRad="50800" dist="39000" dir="5460000" algn="tl">
                    <a:srgbClr val="000000">
                      <a:alpha val="38000"/>
                    </a:srgbClr>
                  </a:outerShdw>
                </a:effectLst>
                <a:latin typeface="黑体" pitchFamily="49" charset="-122"/>
                <a:ea typeface="黑体" pitchFamily="49" charset="-122"/>
              </a:rPr>
              <a:t>土地生产率较低，劳动力的边际产品收益较低或较快递减</a:t>
            </a:r>
          </a:p>
        </p:txBody>
      </p:sp>
    </p:spTree>
    <p:extLst>
      <p:ext uri="{BB962C8B-B14F-4D97-AF65-F5344CB8AC3E}">
        <p14:creationId xmlns:p14="http://schemas.microsoft.com/office/powerpoint/2010/main" val="2507072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64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8" presetClass="emph" presetSubtype="0" fill="hold" nodeType="clickEffect">
                                  <p:stCondLst>
                                    <p:cond delay="0"/>
                                  </p:stCondLst>
                                  <p:childTnLst>
                                    <p:animRot by="300000">
                                      <p:cBhvr>
                                        <p:cTn id="10" dur="2000" fill="hold"/>
                                        <p:tgtEl>
                                          <p:spTgt spid="29"/>
                                        </p:tgtEl>
                                        <p:attrNameLst>
                                          <p:attrName>r</p:attrName>
                                        </p:attrNameLst>
                                      </p:cBhvr>
                                    </p:animRot>
                                  </p:childTnLst>
                                </p:cTn>
                              </p:par>
                              <p:par>
                                <p:cTn id="11" presetID="42" presetClass="path" presetSubtype="0" accel="50000" decel="50000" fill="hold" nodeType="withEffect">
                                  <p:stCondLst>
                                    <p:cond delay="0"/>
                                  </p:stCondLst>
                                  <p:childTnLst>
                                    <p:animMotion origin="layout" path="M 2.22222E-6 -2.22222E-6 L -0.01511 0.05718 " pathEditMode="relative" rAng="0" ptsTypes="AA">
                                      <p:cBhvr>
                                        <p:cTn id="12" dur="2000" fill="hold"/>
                                        <p:tgtEl>
                                          <p:spTgt spid="29"/>
                                        </p:tgtEl>
                                        <p:attrNameLst>
                                          <p:attrName>ppt_x</p:attrName>
                                          <p:attrName>ppt_y</p:attrName>
                                        </p:attrNameLst>
                                      </p:cBhvr>
                                      <p:rCtr x="-764" y="2847"/>
                                    </p:animMotion>
                                  </p:childTnLst>
                                </p:cTn>
                              </p:par>
                              <p:par>
                                <p:cTn id="13" presetID="1" presetClass="exit" presetSubtype="0" fill="hold" nodeType="withEffect">
                                  <p:stCondLst>
                                    <p:cond delay="1500"/>
                                  </p:stCondLst>
                                  <p:childTnLst>
                                    <p:set>
                                      <p:cBhvr>
                                        <p:cTn id="14" dur="1" fill="hold">
                                          <p:stCondLst>
                                            <p:cond delay="0"/>
                                          </p:stCondLst>
                                        </p:cTn>
                                        <p:tgtEl>
                                          <p:spTgt spid="29"/>
                                        </p:tgtEl>
                                        <p:attrNameLst>
                                          <p:attrName>style.visibility</p:attrName>
                                        </p:attrNameLst>
                                      </p:cBhvr>
                                      <p:to>
                                        <p:strVal val="hidden"/>
                                      </p:to>
                                    </p:set>
                                  </p:childTnLst>
                                </p:cTn>
                              </p:par>
                              <p:par>
                                <p:cTn id="15" presetID="1" presetClass="entr" presetSubtype="0" fill="hold" nodeType="withEffect">
                                  <p:stCondLst>
                                    <p:cond delay="150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par>
                                <p:cTn id="21" presetID="27" presetClass="emph" presetSubtype="0" repeatCount="indefinite" fill="remove" grpId="1" nodeType="withEffect">
                                  <p:stCondLst>
                                    <p:cond delay="0"/>
                                  </p:stCondLst>
                                  <p:endCondLst>
                                    <p:cond evt="onNext" delay="0">
                                      <p:tgtEl>
                                        <p:sldTgt/>
                                      </p:tgtEl>
                                    </p:cond>
                                  </p:endCondLst>
                                  <p:childTnLst>
                                    <p:animClr clrSpc="rgb" dir="cw">
                                      <p:cBhvr override="childStyle">
                                        <p:cTn id="22" dur="250" autoRev="1" fill="remove"/>
                                        <p:tgtEl>
                                          <p:spTgt spid="7"/>
                                        </p:tgtEl>
                                        <p:attrNameLst>
                                          <p:attrName>style.color</p:attrName>
                                        </p:attrNameLst>
                                      </p:cBhvr>
                                      <p:to>
                                        <a:schemeClr val="bg1"/>
                                      </p:to>
                                    </p:animClr>
                                    <p:animClr clrSpc="rgb" dir="cw">
                                      <p:cBhvr>
                                        <p:cTn id="23" dur="250" autoRev="1" fill="remove"/>
                                        <p:tgtEl>
                                          <p:spTgt spid="7"/>
                                        </p:tgtEl>
                                        <p:attrNameLst>
                                          <p:attrName>fillcolor</p:attrName>
                                        </p:attrNameLst>
                                      </p:cBhvr>
                                      <p:to>
                                        <a:schemeClr val="bg1"/>
                                      </p:to>
                                    </p:animClr>
                                    <p:set>
                                      <p:cBhvr>
                                        <p:cTn id="24" dur="250" autoRev="1" fill="remove"/>
                                        <p:tgtEl>
                                          <p:spTgt spid="7"/>
                                        </p:tgtEl>
                                        <p:attrNameLst>
                                          <p:attrName>fill.type</p:attrName>
                                        </p:attrNameLst>
                                      </p:cBhvr>
                                      <p:to>
                                        <p:strVal val="solid"/>
                                      </p:to>
                                    </p:set>
                                    <p:set>
                                      <p:cBhvr>
                                        <p:cTn id="25" dur="250" autoRev="1" fill="remove"/>
                                        <p:tgtEl>
                                          <p:spTgt spid="7"/>
                                        </p:tgtEl>
                                        <p:attrNameLst>
                                          <p:attrName>fill.on</p:attrName>
                                        </p:attrNameLst>
                                      </p:cBhvr>
                                      <p:to>
                                        <p:strVal val="true"/>
                                      </p:to>
                                    </p:set>
                                  </p:childTnLst>
                                </p:cTn>
                              </p:par>
                              <p:par>
                                <p:cTn id="26" presetID="1" presetClass="entr" presetSubtype="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xit" presetSubtype="0" fill="hold" grpId="2" nodeType="clickEffect">
                                  <p:stCondLst>
                                    <p:cond delay="0"/>
                                  </p:stCondLst>
                                  <p:childTnLst>
                                    <p:set>
                                      <p:cBhvr>
                                        <p:cTn id="31" dur="1" fill="hold">
                                          <p:stCondLst>
                                            <p:cond delay="0"/>
                                          </p:stCondLst>
                                        </p:cTn>
                                        <p:tgtEl>
                                          <p:spTgt spid="7"/>
                                        </p:tgtEl>
                                        <p:attrNameLst>
                                          <p:attrName>style.visibility</p:attrName>
                                        </p:attrNameLst>
                                      </p:cBhvr>
                                      <p:to>
                                        <p:strVal val="hidden"/>
                                      </p:to>
                                    </p:set>
                                  </p:childTnLst>
                                </p:cTn>
                              </p:par>
                              <p:par>
                                <p:cTn id="32" presetID="22" presetClass="entr" presetSubtype="8"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wipe(left)">
                                      <p:cBhvr>
                                        <p:cTn id="34" dur="500"/>
                                        <p:tgtEl>
                                          <p:spTgt spid="9"/>
                                        </p:tgtEl>
                                      </p:cBhvr>
                                    </p:animEffect>
                                  </p:childTnLst>
                                </p:cTn>
                              </p:par>
                            </p:childTnLst>
                          </p:cTn>
                        </p:par>
                        <p:par>
                          <p:cTn id="35" fill="hold">
                            <p:stCondLst>
                              <p:cond delay="500"/>
                            </p:stCondLst>
                            <p:childTnLst>
                              <p:par>
                                <p:cTn id="36" presetID="1" presetClass="entr" presetSubtype="0" fill="hold" grpId="0" nodeType="afterEffect">
                                  <p:stCondLst>
                                    <p:cond delay="0"/>
                                  </p:stCondLst>
                                  <p:childTnLst>
                                    <p:set>
                                      <p:cBhvr>
                                        <p:cTn id="37" dur="1" fill="hold">
                                          <p:stCondLst>
                                            <p:cond delay="0"/>
                                          </p:stCondLst>
                                        </p:cTn>
                                        <p:tgtEl>
                                          <p:spTgt spid="10"/>
                                        </p:tgtEl>
                                        <p:attrNameLst>
                                          <p:attrName>style.visibility</p:attrName>
                                        </p:attrNameLst>
                                      </p:cBhvr>
                                      <p:to>
                                        <p:strVal val="visible"/>
                                      </p:to>
                                    </p:set>
                                  </p:childTnLst>
                                </p:cTn>
                              </p:par>
                              <p:par>
                                <p:cTn id="38" presetID="22" presetClass="entr" presetSubtype="4" fill="hold" nodeType="withEffect">
                                  <p:stCondLst>
                                    <p:cond delay="0"/>
                                  </p:stCondLst>
                                  <p:childTnLst>
                                    <p:set>
                                      <p:cBhvr>
                                        <p:cTn id="39" dur="1" fill="hold">
                                          <p:stCondLst>
                                            <p:cond delay="0"/>
                                          </p:stCondLst>
                                        </p:cTn>
                                        <p:tgtEl>
                                          <p:spTgt spid="14"/>
                                        </p:tgtEl>
                                        <p:attrNameLst>
                                          <p:attrName>style.visibility</p:attrName>
                                        </p:attrNameLst>
                                      </p:cBhvr>
                                      <p:to>
                                        <p:strVal val="visible"/>
                                      </p:to>
                                    </p:set>
                                    <p:animEffect transition="in" filter="wipe(down)">
                                      <p:cBhvr>
                                        <p:cTn id="40" dur="500"/>
                                        <p:tgtEl>
                                          <p:spTgt spid="14"/>
                                        </p:tgtEl>
                                      </p:cBhvr>
                                    </p:animEffect>
                                  </p:childTnLst>
                                </p:cTn>
                              </p:par>
                              <p:par>
                                <p:cTn id="41" presetID="1" presetClass="entr" presetSubtype="0" fill="hold" grpId="0" nodeType="withEffect">
                                  <p:stCondLst>
                                    <p:cond delay="0"/>
                                  </p:stCondLst>
                                  <p:childTnLst>
                                    <p:set>
                                      <p:cBhvr>
                                        <p:cTn id="42" dur="1" fill="hold">
                                          <p:stCondLst>
                                            <p:cond delay="0"/>
                                          </p:stCondLst>
                                        </p:cTn>
                                        <p:tgtEl>
                                          <p:spTgt spid="1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26"/>
                                        </p:tgtEl>
                                        <p:attrNameLst>
                                          <p:attrName>style.visibility</p:attrName>
                                        </p:attrNameLst>
                                      </p:cBhvr>
                                      <p:to>
                                        <p:strVal val="visible"/>
                                      </p:to>
                                    </p:set>
                                    <p:animEffect transition="in" filter="wipe(left)">
                                      <p:cBhvr>
                                        <p:cTn id="47" dur="500"/>
                                        <p:tgtEl>
                                          <p:spTgt spid="26"/>
                                        </p:tgtEl>
                                      </p:cBhvr>
                                    </p:animEffect>
                                  </p:childTnLst>
                                </p:cTn>
                              </p:par>
                              <p:par>
                                <p:cTn id="48" presetID="1" presetClass="entr" presetSubtype="0" fill="hold" grpId="0" nodeType="withEffect">
                                  <p:stCondLst>
                                    <p:cond delay="0"/>
                                  </p:stCondLst>
                                  <p:childTnLst>
                                    <p:set>
                                      <p:cBhvr>
                                        <p:cTn id="49" dur="1" fill="hold">
                                          <p:stCondLst>
                                            <p:cond delay="0"/>
                                          </p:stCondLst>
                                        </p:cTn>
                                        <p:tgtEl>
                                          <p:spTgt spid="56"/>
                                        </p:tgtEl>
                                        <p:attrNameLst>
                                          <p:attrName>style.visibility</p:attrName>
                                        </p:attrNameLst>
                                      </p:cBhvr>
                                      <p:to>
                                        <p:strVal val="visible"/>
                                      </p:to>
                                    </p:set>
                                  </p:childTnLst>
                                </p:cTn>
                              </p:par>
                              <p:par>
                                <p:cTn id="50" presetID="22" presetClass="entr" presetSubtype="2" fill="hold" nodeType="withEffect">
                                  <p:stCondLst>
                                    <p:cond delay="0"/>
                                  </p:stCondLst>
                                  <p:childTnLst>
                                    <p:set>
                                      <p:cBhvr>
                                        <p:cTn id="51" dur="1" fill="hold">
                                          <p:stCondLst>
                                            <p:cond delay="0"/>
                                          </p:stCondLst>
                                        </p:cTn>
                                        <p:tgtEl>
                                          <p:spTgt spid="31"/>
                                        </p:tgtEl>
                                        <p:attrNameLst>
                                          <p:attrName>style.visibility</p:attrName>
                                        </p:attrNameLst>
                                      </p:cBhvr>
                                      <p:to>
                                        <p:strVal val="visible"/>
                                      </p:to>
                                    </p:set>
                                    <p:animEffect transition="in" filter="wipe(right)">
                                      <p:cBhvr>
                                        <p:cTn id="52"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7" grpId="2" animBg="1"/>
      <p:bldP spid="8" grpId="0"/>
      <p:bldP spid="9" grpId="0" animBg="1"/>
      <p:bldP spid="10" grpId="0"/>
      <p:bldP spid="11" grpId="0"/>
      <p:bldP spid="26" grpId="0" animBg="1"/>
      <p:bldP spid="56" grpId="0"/>
      <p:bldP spid="2764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lstStyle/>
          <a:p>
            <a:r>
              <a:rPr lang="zh-CN" altLang="en-US" dirty="0"/>
              <a:t>因此：</a:t>
            </a:r>
          </a:p>
        </p:txBody>
      </p:sp>
      <p:sp>
        <p:nvSpPr>
          <p:cNvPr id="3" name="标题 2"/>
          <p:cNvSpPr>
            <a:spLocks noGrp="1"/>
          </p:cNvSpPr>
          <p:nvPr>
            <p:ph type="title"/>
          </p:nvPr>
        </p:nvSpPr>
        <p:spPr>
          <a:xfrm>
            <a:off x="0" y="2848372"/>
            <a:ext cx="9144000" cy="2668859"/>
          </a:xfrm>
        </p:spPr>
        <p:txBody>
          <a:bodyPr/>
          <a:lstStyle/>
          <a:p>
            <a:r>
              <a:rPr lang="zh-CN" altLang="en-US" dirty="0"/>
              <a:t>生产力较高的林地，比生产力较低的林地更值得进行集约的营林</a:t>
            </a:r>
          </a:p>
        </p:txBody>
      </p:sp>
    </p:spTree>
    <p:extLst>
      <p:ext uri="{BB962C8B-B14F-4D97-AF65-F5344CB8AC3E}">
        <p14:creationId xmlns:p14="http://schemas.microsoft.com/office/powerpoint/2010/main" val="2502844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lstStyle/>
          <a:p>
            <a:r>
              <a:rPr lang="zh-CN" altLang="en-US" dirty="0"/>
              <a:t>补充小知识：</a:t>
            </a:r>
            <a:endParaRPr lang="en-US" altLang="zh-CN" dirty="0"/>
          </a:p>
          <a:p>
            <a:pPr lvl="1"/>
            <a:r>
              <a:rPr lang="zh-CN" altLang="en-US" dirty="0"/>
              <a:t>“过密化”（“内卷化”）</a:t>
            </a:r>
            <a:endParaRPr lang="en-US" altLang="zh-CN" dirty="0"/>
          </a:p>
          <a:p>
            <a:pPr lvl="1"/>
            <a:r>
              <a:rPr lang="zh-CN" altLang="en-US" dirty="0"/>
              <a:t>参考阅读：黄宗智</a:t>
            </a:r>
            <a:r>
              <a:rPr lang="en-US" altLang="zh-CN" dirty="0"/>
              <a:t>-《</a:t>
            </a:r>
            <a:r>
              <a:rPr lang="zh-CN" altLang="en-US" dirty="0"/>
              <a:t>华北的小农经济与社会变迁</a:t>
            </a:r>
            <a:r>
              <a:rPr lang="en-US" altLang="zh-CN" dirty="0"/>
              <a:t>》《1368-1988</a:t>
            </a:r>
            <a:r>
              <a:rPr lang="zh-CN" altLang="en-US" dirty="0"/>
              <a:t>年间长江三角洲小农家庭与乡村发展</a:t>
            </a:r>
            <a:r>
              <a:rPr lang="en-US" altLang="zh-CN" dirty="0"/>
              <a:t>》</a:t>
            </a:r>
          </a:p>
          <a:p>
            <a:pPr lvl="1"/>
            <a:endParaRPr lang="en-US" altLang="zh-CN" dirty="0"/>
          </a:p>
          <a:p>
            <a:pPr lvl="1"/>
            <a:endParaRPr lang="en-US" altLang="zh-CN" dirty="0"/>
          </a:p>
          <a:p>
            <a:pPr lvl="1"/>
            <a:endParaRPr lang="en-US" altLang="zh-CN" dirty="0"/>
          </a:p>
          <a:p>
            <a:pPr lvl="1"/>
            <a:r>
              <a:rPr lang="zh-CN" altLang="en-US" dirty="0"/>
              <a:t>过密化描述一种“没有发展的增长”</a:t>
            </a:r>
            <a:endParaRPr lang="en-US" altLang="zh-CN" dirty="0"/>
          </a:p>
          <a:p>
            <a:pPr lvl="1"/>
            <a:r>
              <a:rPr lang="zh-CN" altLang="en-US" dirty="0"/>
              <a:t>在人口压力下，通过劳动力或劳动时间的超量投入来实现产出增长，但劳动生产率无法提高</a:t>
            </a:r>
            <a:endParaRPr lang="en-US" altLang="zh-CN" dirty="0"/>
          </a:p>
          <a:p>
            <a:pPr lvl="1"/>
            <a:r>
              <a:rPr lang="zh-CN" altLang="en-US" dirty="0"/>
              <a:t>在一些情况下，过密化可能导致社会经济的停滞</a:t>
            </a:r>
          </a:p>
        </p:txBody>
      </p:sp>
      <p:sp>
        <p:nvSpPr>
          <p:cNvPr id="3" name="标题 2"/>
          <p:cNvSpPr>
            <a:spLocks noGrp="1"/>
          </p:cNvSpPr>
          <p:nvPr>
            <p:ph type="title"/>
          </p:nvPr>
        </p:nvSpPr>
        <p:spPr/>
        <p:txBody>
          <a:bodyPr/>
          <a:lstStyle/>
          <a:p>
            <a:r>
              <a:rPr lang="en-US" altLang="zh-CN" dirty="0"/>
              <a:t>Involution</a:t>
            </a:r>
            <a:endParaRPr lang="zh-CN" altLang="en-US" dirty="0"/>
          </a:p>
        </p:txBody>
      </p:sp>
    </p:spTree>
    <p:extLst>
      <p:ext uri="{BB962C8B-B14F-4D97-AF65-F5344CB8AC3E}">
        <p14:creationId xmlns:p14="http://schemas.microsoft.com/office/powerpoint/2010/main" val="33203312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土地使用</a:t>
            </a:r>
            <a:br>
              <a:rPr lang="en-US" altLang="zh-CN" dirty="0"/>
            </a:br>
            <a:r>
              <a:rPr lang="zh-CN" altLang="en-US" dirty="0"/>
              <a:t>的</a:t>
            </a:r>
            <a:br>
              <a:rPr lang="en-US" altLang="zh-CN" dirty="0"/>
            </a:br>
            <a:r>
              <a:rPr lang="zh-CN" altLang="en-US" dirty="0"/>
              <a:t>粗放临界点</a:t>
            </a:r>
          </a:p>
        </p:txBody>
      </p:sp>
      <p:sp>
        <p:nvSpPr>
          <p:cNvPr id="3" name="文本占位符 2"/>
          <p:cNvSpPr>
            <a:spLocks noGrp="1"/>
          </p:cNvSpPr>
          <p:nvPr>
            <p:ph type="body" idx="1"/>
          </p:nvPr>
        </p:nvSpPr>
        <p:spPr/>
        <p:txBody>
          <a:bodyPr/>
          <a:lstStyle/>
          <a:p>
            <a:r>
              <a:rPr lang="en-US" altLang="zh-CN" dirty="0"/>
              <a:t>Extensive Margin of Land Use</a:t>
            </a:r>
          </a:p>
        </p:txBody>
      </p:sp>
      <p:sp>
        <p:nvSpPr>
          <p:cNvPr id="4" name="文本占位符 3"/>
          <p:cNvSpPr>
            <a:spLocks noGrp="1"/>
          </p:cNvSpPr>
          <p:nvPr>
            <p:ph type="body" sz="quarter" idx="13"/>
          </p:nvPr>
        </p:nvSpPr>
        <p:spPr/>
        <p:txBody>
          <a:bodyPr/>
          <a:lstStyle/>
          <a:p>
            <a:r>
              <a:rPr lang="en-US" altLang="zh-CN" dirty="0"/>
              <a:t>2</a:t>
            </a:r>
            <a:endParaRPr lang="zh-CN" altLang="en-US" dirty="0"/>
          </a:p>
        </p:txBody>
      </p:sp>
    </p:spTree>
    <p:extLst>
      <p:ext uri="{BB962C8B-B14F-4D97-AF65-F5344CB8AC3E}">
        <p14:creationId xmlns:p14="http://schemas.microsoft.com/office/powerpoint/2010/main" val="30787661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lstStyle/>
          <a:p>
            <a:r>
              <a:rPr lang="zh-CN" altLang="en-US" dirty="0"/>
              <a:t>概念对比：</a:t>
            </a:r>
          </a:p>
        </p:txBody>
      </p:sp>
      <p:sp>
        <p:nvSpPr>
          <p:cNvPr id="3" name="标题 2"/>
          <p:cNvSpPr>
            <a:spLocks noGrp="1"/>
          </p:cNvSpPr>
          <p:nvPr>
            <p:ph type="title"/>
          </p:nvPr>
        </p:nvSpPr>
        <p:spPr/>
        <p:txBody>
          <a:bodyPr/>
          <a:lstStyle/>
          <a:p>
            <a:r>
              <a:rPr lang="zh-CN" altLang="en-US" dirty="0"/>
              <a:t>集约临界点与粗放临界点</a:t>
            </a:r>
          </a:p>
        </p:txBody>
      </p:sp>
    </p:spTree>
    <p:extLst>
      <p:ext uri="{BB962C8B-B14F-4D97-AF65-F5344CB8AC3E}">
        <p14:creationId xmlns:p14="http://schemas.microsoft.com/office/powerpoint/2010/main" val="19970020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What is extensive margin</a:t>
            </a:r>
            <a:r>
              <a:rPr lang="zh-CN" altLang="en-US" dirty="0"/>
              <a:t>？</a:t>
            </a:r>
            <a:r>
              <a:rPr lang="en-US" altLang="zh-CN" dirty="0"/>
              <a:t> </a:t>
            </a:r>
            <a:endParaRPr lang="zh-CN" altLang="en-US" dirty="0"/>
          </a:p>
        </p:txBody>
      </p:sp>
      <p:sp>
        <p:nvSpPr>
          <p:cNvPr id="3" name="文本占位符 2"/>
          <p:cNvSpPr>
            <a:spLocks noGrp="1"/>
          </p:cNvSpPr>
          <p:nvPr>
            <p:ph type="body" sz="quarter" idx="13"/>
          </p:nvPr>
        </p:nvSpPr>
        <p:spPr>
          <a:xfrm>
            <a:off x="0" y="1124744"/>
            <a:ext cx="4572000" cy="5400600"/>
          </a:xfrm>
        </p:spPr>
        <p:txBody>
          <a:bodyPr/>
          <a:lstStyle/>
          <a:p>
            <a:r>
              <a:rPr lang="en-US" altLang="zh-CN" dirty="0"/>
              <a:t>There are two ways to increase production</a:t>
            </a:r>
          </a:p>
          <a:p>
            <a:r>
              <a:rPr lang="zh-CN" altLang="en-US" dirty="0"/>
              <a:t>扩张生产的集约临界点</a:t>
            </a:r>
            <a:r>
              <a:rPr lang="en-US" altLang="zh-CN" dirty="0"/>
              <a:t>——</a:t>
            </a:r>
            <a:r>
              <a:rPr lang="zh-CN" altLang="en-US" dirty="0"/>
              <a:t>在给定的土地上进行更集约的经营</a:t>
            </a:r>
            <a:endParaRPr lang="en-US" altLang="zh-CN" dirty="0"/>
          </a:p>
          <a:p>
            <a:r>
              <a:rPr lang="zh-CN" altLang="en-US" dirty="0"/>
              <a:t>扩张生产的粗放临界点</a:t>
            </a:r>
            <a:r>
              <a:rPr lang="en-US" altLang="zh-CN" dirty="0"/>
              <a:t>——</a:t>
            </a:r>
            <a:r>
              <a:rPr lang="zh-CN" altLang="en-US" dirty="0"/>
              <a:t>将更多的土地用于森林培育</a:t>
            </a:r>
          </a:p>
        </p:txBody>
      </p:sp>
      <p:sp>
        <p:nvSpPr>
          <p:cNvPr id="5" name="文本占位符 4"/>
          <p:cNvSpPr>
            <a:spLocks noGrp="1"/>
          </p:cNvSpPr>
          <p:nvPr>
            <p:ph type="body" sz="quarter" idx="15"/>
          </p:nvPr>
        </p:nvSpPr>
        <p:spPr/>
        <p:txBody>
          <a:bodyPr/>
          <a:lstStyle/>
          <a:p>
            <a:r>
              <a:rPr lang="en-US" altLang="zh-CN" dirty="0"/>
              <a:t>Cultivate forest land more intensive</a:t>
            </a:r>
          </a:p>
          <a:p>
            <a:r>
              <a:rPr lang="en-US" altLang="zh-CN"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Intensive Margin</a:t>
            </a:r>
          </a:p>
          <a:p>
            <a:endParaRPr lang="zh-CN" altLang="en-US" dirty="0"/>
          </a:p>
        </p:txBody>
      </p:sp>
      <p:sp>
        <p:nvSpPr>
          <p:cNvPr id="6" name="文本占位符 5"/>
          <p:cNvSpPr>
            <a:spLocks noGrp="1"/>
          </p:cNvSpPr>
          <p:nvPr>
            <p:ph type="body" sz="quarter" idx="16"/>
          </p:nvPr>
        </p:nvSpPr>
        <p:spPr/>
        <p:txBody>
          <a:bodyPr/>
          <a:lstStyle/>
          <a:p>
            <a:r>
              <a:rPr lang="en-US" altLang="zh-CN" dirty="0"/>
              <a:t>Bring more land into forest production</a:t>
            </a:r>
          </a:p>
          <a:p>
            <a:r>
              <a:rPr lang="en-US" altLang="zh-CN" b="1" dirty="0">
                <a:ln w="1905"/>
                <a:gradFill flip="none" rotWithShape="1">
                  <a:gsLst>
                    <a:gs pos="0">
                      <a:srgbClr val="00A9EC">
                        <a:shade val="30000"/>
                        <a:satMod val="115000"/>
                      </a:srgbClr>
                    </a:gs>
                    <a:gs pos="50000">
                      <a:srgbClr val="00A9EC">
                        <a:shade val="67500"/>
                        <a:satMod val="115000"/>
                      </a:srgbClr>
                    </a:gs>
                    <a:gs pos="100000">
                      <a:srgbClr val="00A9EC">
                        <a:shade val="100000"/>
                        <a:satMod val="115000"/>
                      </a:srgbClr>
                    </a:gs>
                  </a:gsLst>
                  <a:lin ang="2700000" scaled="1"/>
                  <a:tileRect/>
                </a:gradFill>
                <a:effectLst>
                  <a:innerShdw blurRad="69850" dist="43180" dir="5400000">
                    <a:srgbClr val="000000">
                      <a:alpha val="65000"/>
                    </a:srgbClr>
                  </a:innerShdw>
                </a:effectLst>
              </a:rPr>
              <a:t>Extensive Margin</a:t>
            </a:r>
            <a:endParaRPr lang="zh-CN" altLang="en-US" b="1" dirty="0">
              <a:ln w="1905"/>
              <a:gradFill flip="none" rotWithShape="1">
                <a:gsLst>
                  <a:gs pos="0">
                    <a:srgbClr val="00A9EC">
                      <a:shade val="30000"/>
                      <a:satMod val="115000"/>
                    </a:srgbClr>
                  </a:gs>
                  <a:gs pos="50000">
                    <a:srgbClr val="00A9EC">
                      <a:shade val="67500"/>
                      <a:satMod val="115000"/>
                    </a:srgbClr>
                  </a:gs>
                  <a:gs pos="100000">
                    <a:srgbClr val="00A9EC">
                      <a:shade val="100000"/>
                      <a:satMod val="115000"/>
                    </a:srgbClr>
                  </a:gs>
                </a:gsLst>
                <a:lin ang="2700000" scaled="1"/>
                <a:tileRect/>
              </a:gradFill>
              <a:effectLst>
                <a:innerShdw blurRad="69850" dist="43180" dir="5400000">
                  <a:srgbClr val="000000">
                    <a:alpha val="65000"/>
                  </a:srgbClr>
                </a:innerShdw>
              </a:effectLst>
            </a:endParaRPr>
          </a:p>
        </p:txBody>
      </p:sp>
    </p:spTree>
    <p:extLst>
      <p:ext uri="{BB962C8B-B14F-4D97-AF65-F5344CB8AC3E}">
        <p14:creationId xmlns:p14="http://schemas.microsoft.com/office/powerpoint/2010/main" val="1491111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lstStyle/>
          <a:p>
            <a:r>
              <a:rPr lang="zh-CN" altLang="en-US" dirty="0"/>
              <a:t>价格的变化带来生产水平的变动</a:t>
            </a:r>
            <a:endParaRPr lang="en-US" altLang="zh-CN" dirty="0"/>
          </a:p>
          <a:p>
            <a:r>
              <a:rPr lang="zh-CN" altLang="en-US" dirty="0"/>
              <a:t>生产水平的变动导致对林地利用方式的改变</a:t>
            </a:r>
          </a:p>
        </p:txBody>
      </p:sp>
      <p:sp>
        <p:nvSpPr>
          <p:cNvPr id="3" name="标题 2"/>
          <p:cNvSpPr>
            <a:spLocks noGrp="1"/>
          </p:cNvSpPr>
          <p:nvPr>
            <p:ph type="title"/>
          </p:nvPr>
        </p:nvSpPr>
        <p:spPr/>
        <p:txBody>
          <a:bodyPr/>
          <a:lstStyle/>
          <a:p>
            <a:r>
              <a:rPr lang="zh-CN" altLang="en-US" dirty="0"/>
              <a:t>产品价格将影响粗放临界点</a:t>
            </a:r>
          </a:p>
        </p:txBody>
      </p:sp>
    </p:spTree>
    <p:extLst>
      <p:ext uri="{BB962C8B-B14F-4D97-AF65-F5344CB8AC3E}">
        <p14:creationId xmlns:p14="http://schemas.microsoft.com/office/powerpoint/2010/main" val="15600204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942415" y="1540933"/>
            <a:ext cx="6591985" cy="2002429"/>
          </a:xfrm>
        </p:spPr>
        <p:txBody>
          <a:bodyPr>
            <a:normAutofit/>
          </a:bodyPr>
          <a:lstStyle/>
          <a:p>
            <a:r>
              <a:rPr lang="zh-CN" altLang="en-US" dirty="0"/>
              <a:t>讨论：一片森林同时具有木材价值、非木材价值，如何来进行权衡与选择？</a:t>
            </a:r>
          </a:p>
        </p:txBody>
      </p:sp>
      <p:sp>
        <p:nvSpPr>
          <p:cNvPr id="3" name="文本占位符 2"/>
          <p:cNvSpPr>
            <a:spLocks noGrp="1"/>
          </p:cNvSpPr>
          <p:nvPr>
            <p:ph type="body" idx="1"/>
          </p:nvPr>
        </p:nvSpPr>
        <p:spPr/>
        <p:txBody>
          <a:bodyPr/>
          <a:lstStyle/>
          <a:p>
            <a:endParaRPr lang="zh-CN" altLang="en-US"/>
          </a:p>
        </p:txBody>
      </p:sp>
    </p:spTree>
    <p:extLst>
      <p:ext uri="{BB962C8B-B14F-4D97-AF65-F5344CB8AC3E}">
        <p14:creationId xmlns:p14="http://schemas.microsoft.com/office/powerpoint/2010/main" val="39322478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土地的使用量随着价格变化</a:t>
            </a:r>
          </a:p>
        </p:txBody>
      </p:sp>
      <p:sp>
        <p:nvSpPr>
          <p:cNvPr id="3" name="文本占位符 2"/>
          <p:cNvSpPr>
            <a:spLocks noGrp="1"/>
          </p:cNvSpPr>
          <p:nvPr>
            <p:ph type="body" sz="quarter" idx="13"/>
          </p:nvPr>
        </p:nvSpPr>
        <p:spPr/>
        <p:txBody>
          <a:bodyPr/>
          <a:lstStyle/>
          <a:p>
            <a:r>
              <a:rPr lang="zh-CN" altLang="en-US" dirty="0"/>
              <a:t>当木材价格较低时，地租也较低</a:t>
            </a:r>
          </a:p>
        </p:txBody>
      </p:sp>
      <p:sp>
        <p:nvSpPr>
          <p:cNvPr id="4" name="文本占位符 3"/>
          <p:cNvSpPr>
            <a:spLocks noGrp="1"/>
          </p:cNvSpPr>
          <p:nvPr>
            <p:ph type="body" sz="quarter" idx="14"/>
          </p:nvPr>
        </p:nvSpPr>
        <p:spPr/>
        <p:txBody>
          <a:bodyPr/>
          <a:lstStyle/>
          <a:p>
            <a:r>
              <a:rPr lang="zh-CN" altLang="en-US" dirty="0"/>
              <a:t>当木材价格升高时，地租随之升高</a:t>
            </a:r>
          </a:p>
        </p:txBody>
      </p:sp>
      <p:sp>
        <p:nvSpPr>
          <p:cNvPr id="5" name="文本占位符 4"/>
          <p:cNvSpPr>
            <a:spLocks noGrp="1"/>
          </p:cNvSpPr>
          <p:nvPr>
            <p:ph type="body" sz="quarter" idx="15"/>
          </p:nvPr>
        </p:nvSpPr>
        <p:spPr/>
        <p:txBody>
          <a:bodyPr/>
          <a:lstStyle/>
          <a:p>
            <a:r>
              <a:rPr lang="zh-CN" altLang="en-US" dirty="0"/>
              <a:t>只使用那些较高生产力的土地用于生产木材</a:t>
            </a:r>
          </a:p>
        </p:txBody>
      </p:sp>
      <p:sp>
        <p:nvSpPr>
          <p:cNvPr id="6" name="文本占位符 5"/>
          <p:cNvSpPr>
            <a:spLocks noGrp="1"/>
          </p:cNvSpPr>
          <p:nvPr>
            <p:ph type="body" sz="quarter" idx="16"/>
          </p:nvPr>
        </p:nvSpPr>
        <p:spPr/>
        <p:txBody>
          <a:bodyPr/>
          <a:lstStyle/>
          <a:p>
            <a:r>
              <a:rPr lang="zh-CN" altLang="en-US" dirty="0"/>
              <a:t>低生产力的土地也逐渐用于生产木材</a:t>
            </a:r>
          </a:p>
        </p:txBody>
      </p:sp>
    </p:spTree>
    <p:extLst>
      <p:ext uri="{BB962C8B-B14F-4D97-AF65-F5344CB8AC3E}">
        <p14:creationId xmlns:p14="http://schemas.microsoft.com/office/powerpoint/2010/main" val="21117002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2"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right)">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6" fill="hold" grpId="0" nodeType="clickEffect">
                                  <p:stCondLst>
                                    <p:cond delay="0"/>
                                  </p:stCondLst>
                                  <p:childTnLst>
                                    <p:set>
                                      <p:cBhvr>
                                        <p:cTn id="23" dur="1" fill="hold">
                                          <p:stCondLst>
                                            <p:cond delay="0"/>
                                          </p:stCondLst>
                                        </p:cTn>
                                        <p:tgtEl>
                                          <p:spTgt spid="6"/>
                                        </p:tgtEl>
                                        <p:attrNameLst>
                                          <p:attrName>style.visibility</p:attrName>
                                        </p:attrNameLst>
                                      </p:cBhvr>
                                      <p:to>
                                        <p:strVal val="visible"/>
                                      </p:to>
                                    </p:set>
                                    <p:anim calcmode="lin" valueType="num">
                                      <p:cBhvr additive="base">
                                        <p:cTn id="24" dur="500" fill="hold"/>
                                        <p:tgtEl>
                                          <p:spTgt spid="6"/>
                                        </p:tgtEl>
                                        <p:attrNameLst>
                                          <p:attrName>ppt_x</p:attrName>
                                        </p:attrNameLst>
                                      </p:cBhvr>
                                      <p:tavLst>
                                        <p:tav tm="0">
                                          <p:val>
                                            <p:strVal val="1+#ppt_w/2"/>
                                          </p:val>
                                        </p:tav>
                                        <p:tav tm="100000">
                                          <p:val>
                                            <p:strVal val="#ppt_x"/>
                                          </p:val>
                                        </p:tav>
                                      </p:tavLst>
                                    </p:anim>
                                    <p:anim calcmode="lin" valueType="num">
                                      <p:cBhvr additive="base">
                                        <p:cTn id="25"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3"/>
          <p:cNvSpPr>
            <a:spLocks noChangeArrowheads="1"/>
          </p:cNvSpPr>
          <p:nvPr/>
        </p:nvSpPr>
        <p:spPr bwMode="auto">
          <a:xfrm>
            <a:off x="755650" y="765175"/>
            <a:ext cx="78486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en-US" altLang="zh-CN" b="1" dirty="0">
                <a:solidFill>
                  <a:srgbClr val="000000"/>
                </a:solidFill>
                <a:latin typeface="Times New Roman" pitchFamily="18" charset="0"/>
                <a:cs typeface="Times New Roman" pitchFamily="18" charset="0"/>
              </a:rPr>
              <a:t>Figure 6.2: Relationship between price of timber and productive timberland</a:t>
            </a:r>
            <a:endParaRPr lang="en-CA" b="1" dirty="0">
              <a:latin typeface="Times New Roman" pitchFamily="18" charset="0"/>
              <a:cs typeface="Times New Roman" pitchFamily="18" charset="0"/>
            </a:endParaRPr>
          </a:p>
        </p:txBody>
      </p:sp>
      <p:grpSp>
        <p:nvGrpSpPr>
          <p:cNvPr id="28675" name="Group 2"/>
          <p:cNvGrpSpPr>
            <a:grpSpLocks/>
          </p:cNvGrpSpPr>
          <p:nvPr/>
        </p:nvGrpSpPr>
        <p:grpSpPr bwMode="auto">
          <a:xfrm>
            <a:off x="1422400" y="1295400"/>
            <a:ext cx="7110413" cy="5000625"/>
            <a:chOff x="2944" y="3725"/>
            <a:chExt cx="6496" cy="6754"/>
          </a:xfrm>
        </p:grpSpPr>
        <p:sp>
          <p:nvSpPr>
            <p:cNvPr id="28678" name="Text Box 2144"/>
            <p:cNvSpPr txBox="1">
              <a:spLocks noChangeArrowheads="1"/>
            </p:cNvSpPr>
            <p:nvPr/>
          </p:nvSpPr>
          <p:spPr bwMode="auto">
            <a:xfrm>
              <a:off x="6009" y="4584"/>
              <a:ext cx="755" cy="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e</a:t>
              </a:r>
              <a:endParaRPr lang="en-CA">
                <a:latin typeface="Times New Roman" pitchFamily="18" charset="0"/>
                <a:cs typeface="Times New Roman" pitchFamily="18" charset="0"/>
              </a:endParaRPr>
            </a:p>
          </p:txBody>
        </p:sp>
        <p:sp>
          <p:nvSpPr>
            <p:cNvPr id="28679" name="Text Box 2145"/>
            <p:cNvSpPr txBox="1">
              <a:spLocks noChangeArrowheads="1"/>
            </p:cNvSpPr>
            <p:nvPr/>
          </p:nvSpPr>
          <p:spPr bwMode="auto">
            <a:xfrm>
              <a:off x="8198" y="5798"/>
              <a:ext cx="1049"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Demand</a:t>
              </a:r>
              <a:endParaRPr lang="en-CA">
                <a:latin typeface="Times New Roman" pitchFamily="18" charset="0"/>
                <a:cs typeface="Times New Roman" pitchFamily="18" charset="0"/>
              </a:endParaRPr>
            </a:p>
          </p:txBody>
        </p:sp>
        <p:sp>
          <p:nvSpPr>
            <p:cNvPr id="28680" name="Text Box 2146"/>
            <p:cNvSpPr txBox="1">
              <a:spLocks noChangeArrowheads="1"/>
            </p:cNvSpPr>
            <p:nvPr/>
          </p:nvSpPr>
          <p:spPr bwMode="auto">
            <a:xfrm>
              <a:off x="7598" y="4080"/>
              <a:ext cx="1049" cy="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Supply</a:t>
              </a:r>
              <a:endParaRPr lang="en-CA">
                <a:latin typeface="Times New Roman" pitchFamily="18" charset="0"/>
                <a:cs typeface="Times New Roman" pitchFamily="18" charset="0"/>
              </a:endParaRPr>
            </a:p>
          </p:txBody>
        </p:sp>
        <p:sp>
          <p:nvSpPr>
            <p:cNvPr id="28681" name="Text Box 2147"/>
            <p:cNvSpPr txBox="1">
              <a:spLocks noChangeArrowheads="1"/>
            </p:cNvSpPr>
            <p:nvPr/>
          </p:nvSpPr>
          <p:spPr bwMode="auto">
            <a:xfrm>
              <a:off x="6138" y="7191"/>
              <a:ext cx="755" cy="6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m</a:t>
              </a:r>
              <a:endParaRPr lang="en-CA">
                <a:latin typeface="Times New Roman" pitchFamily="18" charset="0"/>
                <a:cs typeface="Times New Roman" pitchFamily="18" charset="0"/>
              </a:endParaRPr>
            </a:p>
          </p:txBody>
        </p:sp>
        <p:sp>
          <p:nvSpPr>
            <p:cNvPr id="28682" name="Text Box 2148"/>
            <p:cNvSpPr txBox="1">
              <a:spLocks noChangeArrowheads="1"/>
            </p:cNvSpPr>
            <p:nvPr/>
          </p:nvSpPr>
          <p:spPr bwMode="auto">
            <a:xfrm>
              <a:off x="5889" y="6292"/>
              <a:ext cx="755" cy="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q</a:t>
              </a:r>
              <a:endParaRPr lang="en-CA">
                <a:latin typeface="Times New Roman" pitchFamily="18" charset="0"/>
                <a:cs typeface="Times New Roman" pitchFamily="18" charset="0"/>
              </a:endParaRPr>
            </a:p>
          </p:txBody>
        </p:sp>
        <p:sp>
          <p:nvSpPr>
            <p:cNvPr id="28683" name="Text Box 2149"/>
            <p:cNvSpPr txBox="1">
              <a:spLocks noChangeArrowheads="1"/>
            </p:cNvSpPr>
            <p:nvPr/>
          </p:nvSpPr>
          <p:spPr bwMode="auto">
            <a:xfrm>
              <a:off x="2944" y="7716"/>
              <a:ext cx="1316" cy="1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Productive timberland (hectares)</a:t>
              </a:r>
              <a:endParaRPr lang="en-CA">
                <a:latin typeface="Times New Roman" pitchFamily="18" charset="0"/>
                <a:cs typeface="Times New Roman" pitchFamily="18" charset="0"/>
              </a:endParaRPr>
            </a:p>
          </p:txBody>
        </p:sp>
        <p:sp>
          <p:nvSpPr>
            <p:cNvPr id="28684" name="Text Box 2150"/>
            <p:cNvSpPr txBox="1">
              <a:spLocks noChangeArrowheads="1"/>
            </p:cNvSpPr>
            <p:nvPr/>
          </p:nvSpPr>
          <p:spPr bwMode="auto">
            <a:xfrm>
              <a:off x="4721" y="5163"/>
              <a:ext cx="704" cy="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Rent</a:t>
              </a:r>
              <a:endParaRPr lang="en-CA">
                <a:latin typeface="Times New Roman" pitchFamily="18" charset="0"/>
                <a:cs typeface="Times New Roman" pitchFamily="18" charset="0"/>
              </a:endParaRPr>
            </a:p>
          </p:txBody>
        </p:sp>
        <p:sp>
          <p:nvSpPr>
            <p:cNvPr id="28685" name="Text Box 2151"/>
            <p:cNvSpPr txBox="1">
              <a:spLocks noChangeArrowheads="1"/>
            </p:cNvSpPr>
            <p:nvPr/>
          </p:nvSpPr>
          <p:spPr bwMode="auto">
            <a:xfrm>
              <a:off x="4023" y="6134"/>
              <a:ext cx="357" cy="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0</a:t>
              </a:r>
              <a:endParaRPr lang="en-CA">
                <a:latin typeface="Times New Roman" pitchFamily="18" charset="0"/>
                <a:cs typeface="Times New Roman" pitchFamily="18" charset="0"/>
              </a:endParaRPr>
            </a:p>
          </p:txBody>
        </p:sp>
        <p:sp>
          <p:nvSpPr>
            <p:cNvPr id="28686" name="Text Box 2152"/>
            <p:cNvSpPr txBox="1">
              <a:spLocks noChangeArrowheads="1"/>
            </p:cNvSpPr>
            <p:nvPr/>
          </p:nvSpPr>
          <p:spPr bwMode="auto">
            <a:xfrm>
              <a:off x="3165" y="3840"/>
              <a:ext cx="1095" cy="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Price ($)</a:t>
              </a:r>
              <a:endParaRPr lang="en-CA">
                <a:latin typeface="Times New Roman" pitchFamily="18" charset="0"/>
                <a:cs typeface="Times New Roman" pitchFamily="18" charset="0"/>
              </a:endParaRPr>
            </a:p>
          </p:txBody>
        </p:sp>
        <p:sp>
          <p:nvSpPr>
            <p:cNvPr id="28687" name="Text Box 2153"/>
            <p:cNvSpPr txBox="1">
              <a:spLocks noChangeArrowheads="1"/>
            </p:cNvSpPr>
            <p:nvPr/>
          </p:nvSpPr>
          <p:spPr bwMode="auto">
            <a:xfrm>
              <a:off x="4023" y="4839"/>
              <a:ext cx="357" cy="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p</a:t>
              </a:r>
              <a:endParaRPr lang="en-CA">
                <a:latin typeface="Times New Roman" pitchFamily="18" charset="0"/>
                <a:cs typeface="Times New Roman" pitchFamily="18" charset="0"/>
              </a:endParaRPr>
            </a:p>
          </p:txBody>
        </p:sp>
        <p:sp>
          <p:nvSpPr>
            <p:cNvPr id="28688" name="Text Box 2154"/>
            <p:cNvSpPr txBox="1">
              <a:spLocks noChangeArrowheads="1"/>
            </p:cNvSpPr>
            <p:nvPr/>
          </p:nvSpPr>
          <p:spPr bwMode="auto">
            <a:xfrm>
              <a:off x="6494" y="6365"/>
              <a:ext cx="2946" cy="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Annual harvest (cubic metres)</a:t>
              </a:r>
              <a:endParaRPr lang="en-CA">
                <a:latin typeface="Times New Roman" pitchFamily="18" charset="0"/>
                <a:cs typeface="Times New Roman" pitchFamily="18" charset="0"/>
              </a:endParaRPr>
            </a:p>
          </p:txBody>
        </p:sp>
        <p:cxnSp>
          <p:nvCxnSpPr>
            <p:cNvPr id="28689" name="AutoShape 2155"/>
            <p:cNvCxnSpPr>
              <a:cxnSpLocks noChangeShapeType="1"/>
            </p:cNvCxnSpPr>
            <p:nvPr/>
          </p:nvCxnSpPr>
          <p:spPr bwMode="auto">
            <a:xfrm>
              <a:off x="4379" y="6411"/>
              <a:ext cx="4910" cy="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6" name="AutoShape 2156"/>
            <p:cNvCxnSpPr>
              <a:cxnSpLocks noChangeShapeType="1"/>
            </p:cNvCxnSpPr>
            <p:nvPr/>
          </p:nvCxnSpPr>
          <p:spPr bwMode="auto">
            <a:xfrm>
              <a:off x="4378" y="3725"/>
              <a:ext cx="0" cy="2680"/>
            </a:xfrm>
            <a:prstGeom prst="straightConnector1">
              <a:avLst/>
            </a:prstGeom>
            <a:noFill/>
            <a:ln w="9525">
              <a:solidFill>
                <a:schemeClr val="tx1">
                  <a:lumMod val="100000"/>
                  <a:lumOff val="0"/>
                </a:schemeClr>
              </a:solidFill>
              <a:round/>
              <a:headEnd/>
              <a:tailEnd/>
            </a:ln>
            <a:extLst/>
          </p:spPr>
        </p:cxnSp>
        <p:cxnSp>
          <p:nvCxnSpPr>
            <p:cNvPr id="28691" name="AutoShape 2157"/>
            <p:cNvCxnSpPr>
              <a:cxnSpLocks noChangeShapeType="1"/>
            </p:cNvCxnSpPr>
            <p:nvPr/>
          </p:nvCxnSpPr>
          <p:spPr bwMode="auto">
            <a:xfrm>
              <a:off x="4380" y="4215"/>
              <a:ext cx="3818" cy="175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28692" name="AutoShape 2158"/>
            <p:cNvCxnSpPr>
              <a:cxnSpLocks noChangeShapeType="1"/>
            </p:cNvCxnSpPr>
            <p:nvPr/>
          </p:nvCxnSpPr>
          <p:spPr bwMode="auto">
            <a:xfrm>
              <a:off x="4378" y="5177"/>
              <a:ext cx="1985" cy="1"/>
            </a:xfrm>
            <a:prstGeom prst="straightConnector1">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cxnSp>
        <p:cxnSp>
          <p:nvCxnSpPr>
            <p:cNvPr id="28693" name="AutoShape 2159"/>
            <p:cNvCxnSpPr>
              <a:cxnSpLocks noChangeShapeType="1"/>
            </p:cNvCxnSpPr>
            <p:nvPr/>
          </p:nvCxnSpPr>
          <p:spPr bwMode="auto">
            <a:xfrm flipV="1">
              <a:off x="4378" y="4314"/>
              <a:ext cx="3357" cy="2053"/>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8694" name="Arc 2160"/>
            <p:cNvSpPr>
              <a:spLocks/>
            </p:cNvSpPr>
            <p:nvPr/>
          </p:nvSpPr>
          <p:spPr bwMode="auto">
            <a:xfrm rot="856194">
              <a:off x="4036" y="6916"/>
              <a:ext cx="3073" cy="3563"/>
            </a:xfrm>
            <a:custGeom>
              <a:avLst/>
              <a:gdLst>
                <a:gd name="T0" fmla="*/ 0 w 13814"/>
                <a:gd name="T1" fmla="*/ 0 h 21600"/>
                <a:gd name="T2" fmla="*/ 684 w 13814"/>
                <a:gd name="T3" fmla="*/ 136 h 21600"/>
                <a:gd name="T4" fmla="*/ 0 w 13814"/>
                <a:gd name="T5" fmla="*/ 588 h 21600"/>
                <a:gd name="T6" fmla="*/ 0 60000 65536"/>
                <a:gd name="T7" fmla="*/ 0 60000 65536"/>
                <a:gd name="T8" fmla="*/ 0 60000 65536"/>
                <a:gd name="T9" fmla="*/ 0 w 13814"/>
                <a:gd name="T10" fmla="*/ 0 h 21600"/>
                <a:gd name="T11" fmla="*/ 13814 w 13814"/>
                <a:gd name="T12" fmla="*/ 21600 h 21600"/>
              </a:gdLst>
              <a:ahLst/>
              <a:cxnLst>
                <a:cxn ang="T6">
                  <a:pos x="T0" y="T1"/>
                </a:cxn>
                <a:cxn ang="T7">
                  <a:pos x="T2" y="T3"/>
                </a:cxn>
                <a:cxn ang="T8">
                  <a:pos x="T4" y="T5"/>
                </a:cxn>
              </a:cxnLst>
              <a:rect l="T9" t="T10" r="T11" b="T12"/>
              <a:pathLst>
                <a:path w="13814" h="21600" fill="none" extrusionOk="0">
                  <a:moveTo>
                    <a:pt x="-1" y="0"/>
                  </a:moveTo>
                  <a:cubicBezTo>
                    <a:pt x="5046" y="0"/>
                    <a:pt x="9934" y="1767"/>
                    <a:pt x="13814" y="4994"/>
                  </a:cubicBezTo>
                </a:path>
                <a:path w="13814" h="21600" stroke="0" extrusionOk="0">
                  <a:moveTo>
                    <a:pt x="-1" y="0"/>
                  </a:moveTo>
                  <a:cubicBezTo>
                    <a:pt x="5046" y="0"/>
                    <a:pt x="9934" y="1767"/>
                    <a:pt x="13814" y="4994"/>
                  </a:cubicBezTo>
                  <a:lnTo>
                    <a:pt x="0" y="21600"/>
                  </a:lnTo>
                  <a:lnTo>
                    <a:pt x="-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cxnSp>
          <p:nvCxnSpPr>
            <p:cNvPr id="28695" name="AutoShape 2161"/>
            <p:cNvCxnSpPr>
              <a:cxnSpLocks noChangeShapeType="1"/>
            </p:cNvCxnSpPr>
            <p:nvPr/>
          </p:nvCxnSpPr>
          <p:spPr bwMode="auto">
            <a:xfrm flipH="1">
              <a:off x="6364" y="5216"/>
              <a:ext cx="22" cy="2366"/>
            </a:xfrm>
            <a:prstGeom prst="straightConnector1">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cxnSp>
        <p:sp>
          <p:nvSpPr>
            <p:cNvPr id="28696" name="Text Box 2162"/>
            <p:cNvSpPr txBox="1">
              <a:spLocks noChangeArrowheads="1"/>
            </p:cNvSpPr>
            <p:nvPr/>
          </p:nvSpPr>
          <p:spPr bwMode="auto">
            <a:xfrm>
              <a:off x="4023" y="7372"/>
              <a:ext cx="357" cy="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1</a:t>
              </a:r>
              <a:endParaRPr lang="en-CA">
                <a:latin typeface="Times New Roman" pitchFamily="18" charset="0"/>
                <a:cs typeface="Times New Roman" pitchFamily="18" charset="0"/>
              </a:endParaRPr>
            </a:p>
          </p:txBody>
        </p:sp>
        <p:cxnSp>
          <p:nvCxnSpPr>
            <p:cNvPr id="23" name="AutoShape 2163"/>
            <p:cNvCxnSpPr>
              <a:cxnSpLocks noChangeShapeType="1"/>
            </p:cNvCxnSpPr>
            <p:nvPr/>
          </p:nvCxnSpPr>
          <p:spPr bwMode="auto">
            <a:xfrm>
              <a:off x="4378" y="6433"/>
              <a:ext cx="0" cy="2682"/>
            </a:xfrm>
            <a:prstGeom prst="straightConnector1">
              <a:avLst/>
            </a:prstGeom>
            <a:noFill/>
            <a:ln w="9525">
              <a:solidFill>
                <a:schemeClr val="tx1">
                  <a:lumMod val="100000"/>
                  <a:lumOff val="0"/>
                </a:schemeClr>
              </a:solidFill>
              <a:round/>
              <a:headEnd/>
              <a:tailEnd/>
            </a:ln>
            <a:extLst/>
          </p:spPr>
        </p:cxnSp>
        <p:cxnSp>
          <p:nvCxnSpPr>
            <p:cNvPr id="28698" name="AutoShape 2164"/>
            <p:cNvCxnSpPr>
              <a:cxnSpLocks noChangeShapeType="1"/>
            </p:cNvCxnSpPr>
            <p:nvPr/>
          </p:nvCxnSpPr>
          <p:spPr bwMode="auto">
            <a:xfrm>
              <a:off x="4378" y="7562"/>
              <a:ext cx="1985" cy="1"/>
            </a:xfrm>
            <a:prstGeom prst="straightConnector1">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cxnSp>
      </p:grpSp>
      <p:sp>
        <p:nvSpPr>
          <p:cNvPr id="28676" name="Rectangle 36"/>
          <p:cNvSpPr>
            <a:spLocks noChangeArrowheads="1"/>
          </p:cNvSpPr>
          <p:nvPr/>
        </p:nvSpPr>
        <p:spPr bwMode="auto">
          <a:xfrm>
            <a:off x="0" y="4572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zh-CN" altLang="zh-CN"/>
          </a:p>
        </p:txBody>
      </p:sp>
      <p:sp>
        <p:nvSpPr>
          <p:cNvPr id="27" name="Footer Placeholder 1"/>
          <p:cNvSpPr>
            <a:spLocks noGrp="1"/>
          </p:cNvSpPr>
          <p:nvPr>
            <p:ph type="ftr" sz="quarter" idx="11"/>
          </p:nvPr>
        </p:nvSpPr>
        <p:spPr>
          <a:xfrm>
            <a:off x="0" y="6492875"/>
            <a:ext cx="9144000" cy="365125"/>
          </a:xfrm>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solidFill>
                  <a:srgbClr val="898989"/>
                </a:solidFill>
                <a:latin typeface="Calibri" pitchFamily="34" charset="0"/>
              </a:rPr>
              <a:t>Adapted from </a:t>
            </a:r>
            <a:r>
              <a:rPr lang="en-US" altLang="zh-CN" i="1">
                <a:solidFill>
                  <a:srgbClr val="898989"/>
                </a:solidFill>
                <a:latin typeface="Calibri" pitchFamily="34" charset="0"/>
              </a:rPr>
              <a:t>Forest Economics </a:t>
            </a:r>
            <a:r>
              <a:rPr lang="en-US" altLang="zh-CN">
                <a:solidFill>
                  <a:srgbClr val="898989"/>
                </a:solidFill>
                <a:latin typeface="Calibri" pitchFamily="34" charset="0"/>
              </a:rPr>
              <a:t>by Daowei Zhang and Peter H. Pearse, published by UBC Press, 2011. </a:t>
            </a:r>
            <a:endParaRPr lang="en-CA">
              <a:solidFill>
                <a:srgbClr val="898989"/>
              </a:solidFill>
              <a:latin typeface="Calibri" pitchFamily="34" charset="0"/>
            </a:endParaRPr>
          </a:p>
        </p:txBody>
      </p:sp>
      <p:cxnSp>
        <p:nvCxnSpPr>
          <p:cNvPr id="3" name="直接连接符 2"/>
          <p:cNvCxnSpPr/>
          <p:nvPr/>
        </p:nvCxnSpPr>
        <p:spPr>
          <a:xfrm>
            <a:off x="2992032" y="1658193"/>
            <a:ext cx="4181309" cy="1296431"/>
          </a:xfrm>
          <a:prstGeom prst="line">
            <a:avLst/>
          </a:prstGeom>
        </p:spPr>
        <p:style>
          <a:lnRef idx="3">
            <a:schemeClr val="accent3"/>
          </a:lnRef>
          <a:fillRef idx="0">
            <a:schemeClr val="accent3"/>
          </a:fillRef>
          <a:effectRef idx="2">
            <a:schemeClr val="accent3"/>
          </a:effectRef>
          <a:fontRef idx="minor">
            <a:schemeClr val="tx1"/>
          </a:fontRef>
        </p:style>
      </p:cxnSp>
      <p:cxnSp>
        <p:nvCxnSpPr>
          <p:cNvPr id="5" name="直接连接符 4"/>
          <p:cNvCxnSpPr/>
          <p:nvPr/>
        </p:nvCxnSpPr>
        <p:spPr>
          <a:xfrm flipV="1">
            <a:off x="3029353" y="1713935"/>
            <a:ext cx="3672327" cy="1522622"/>
          </a:xfrm>
          <a:prstGeom prst="line">
            <a:avLst/>
          </a:prstGeom>
        </p:spPr>
        <p:style>
          <a:lnRef idx="3">
            <a:schemeClr val="accent1"/>
          </a:lnRef>
          <a:fillRef idx="0">
            <a:schemeClr val="accent1"/>
          </a:fillRef>
          <a:effectRef idx="2">
            <a:schemeClr val="accent1"/>
          </a:effectRef>
          <a:fontRef idx="minor">
            <a:schemeClr val="tx1"/>
          </a:fontRef>
        </p:style>
      </p:cxnSp>
      <p:sp>
        <p:nvSpPr>
          <p:cNvPr id="6" name="流程图: 联系 5"/>
          <p:cNvSpPr/>
          <p:nvPr/>
        </p:nvSpPr>
        <p:spPr>
          <a:xfrm>
            <a:off x="5148064" y="2316775"/>
            <a:ext cx="108000" cy="108000"/>
          </a:xfrm>
          <a:prstGeom prst="flowChartConnector">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p>
        </p:txBody>
      </p:sp>
      <p:cxnSp>
        <p:nvCxnSpPr>
          <p:cNvPr id="8" name="直接连接符 7"/>
          <p:cNvCxnSpPr>
            <a:stCxn id="28696" idx="3"/>
          </p:cNvCxnSpPr>
          <p:nvPr/>
        </p:nvCxnSpPr>
        <p:spPr>
          <a:xfrm flipV="1">
            <a:off x="2994221" y="4136294"/>
            <a:ext cx="2153843" cy="0"/>
          </a:xfrm>
          <a:prstGeom prst="line">
            <a:avLst/>
          </a:prstGeom>
          <a:ln>
            <a:prstDash val="sysDot"/>
          </a:ln>
        </p:spPr>
        <p:style>
          <a:lnRef idx="3">
            <a:schemeClr val="accent2"/>
          </a:lnRef>
          <a:fillRef idx="0">
            <a:schemeClr val="accent2"/>
          </a:fillRef>
          <a:effectRef idx="2">
            <a:schemeClr val="accent2"/>
          </a:effectRef>
          <a:fontRef idx="minor">
            <a:schemeClr val="tx1"/>
          </a:fontRef>
        </p:style>
      </p:cxnSp>
      <p:sp>
        <p:nvSpPr>
          <p:cNvPr id="9" name="TextBox 8"/>
          <p:cNvSpPr txBox="1"/>
          <p:nvPr/>
        </p:nvSpPr>
        <p:spPr>
          <a:xfrm>
            <a:off x="303702" y="2072933"/>
            <a:ext cx="2545890" cy="923330"/>
          </a:xfrm>
          <a:prstGeom prst="rect">
            <a:avLst/>
          </a:prstGeom>
          <a:noFill/>
        </p:spPr>
        <p:txBody>
          <a:bodyPr wrap="none" rtlCol="0">
            <a:spAutoFit/>
          </a:bodyPr>
          <a:lstStyle/>
          <a:p>
            <a:r>
              <a:rPr lang="zh-CN" altLang="en-US" dirty="0">
                <a:solidFill>
                  <a:srgbClr val="7030A0"/>
                </a:solidFill>
              </a:rPr>
              <a:t>木材价格为</a:t>
            </a:r>
            <a:r>
              <a:rPr lang="en-US" altLang="zh-CN" dirty="0">
                <a:solidFill>
                  <a:srgbClr val="7030A0"/>
                </a:solidFill>
              </a:rPr>
              <a:t>p</a:t>
            </a:r>
            <a:r>
              <a:rPr lang="zh-CN" altLang="en-US" dirty="0">
                <a:solidFill>
                  <a:srgbClr val="7030A0"/>
                </a:solidFill>
              </a:rPr>
              <a:t>时</a:t>
            </a:r>
            <a:endParaRPr lang="en-US" altLang="zh-CN" dirty="0">
              <a:solidFill>
                <a:srgbClr val="7030A0"/>
              </a:solidFill>
            </a:endParaRPr>
          </a:p>
          <a:p>
            <a:r>
              <a:rPr lang="zh-CN" altLang="en-US" dirty="0">
                <a:solidFill>
                  <a:srgbClr val="7030A0"/>
                </a:solidFill>
              </a:rPr>
              <a:t>均衡产量为</a:t>
            </a:r>
            <a:r>
              <a:rPr lang="en-US" altLang="zh-CN" dirty="0">
                <a:solidFill>
                  <a:srgbClr val="7030A0"/>
                </a:solidFill>
              </a:rPr>
              <a:t>q</a:t>
            </a:r>
          </a:p>
          <a:p>
            <a:r>
              <a:rPr lang="zh-CN" altLang="en-US" dirty="0">
                <a:solidFill>
                  <a:srgbClr val="7030A0"/>
                </a:solidFill>
              </a:rPr>
              <a:t>有</a:t>
            </a:r>
            <a:r>
              <a:rPr lang="en-US" altLang="zh-CN" dirty="0">
                <a:solidFill>
                  <a:srgbClr val="7030A0"/>
                </a:solidFill>
              </a:rPr>
              <a:t>l</a:t>
            </a:r>
            <a:r>
              <a:rPr lang="zh-CN" altLang="en-US" dirty="0">
                <a:solidFill>
                  <a:srgbClr val="7030A0"/>
                </a:solidFill>
              </a:rPr>
              <a:t>公顷土地被用于生产</a:t>
            </a:r>
          </a:p>
        </p:txBody>
      </p:sp>
    </p:spTree>
    <p:extLst>
      <p:ext uri="{BB962C8B-B14F-4D97-AF65-F5344CB8AC3E}">
        <p14:creationId xmlns:p14="http://schemas.microsoft.com/office/powerpoint/2010/main" val="32603839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22" presetClass="entr" presetSubtype="4"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down)">
                                      <p:cBhvr>
                                        <p:cTn id="10" dur="500"/>
                                        <p:tgtEl>
                                          <p:spTgt spid="5"/>
                                        </p:tgtEl>
                                      </p:cBhvr>
                                    </p:animEffect>
                                  </p:childTnLst>
                                </p:cTn>
                              </p:par>
                              <p:par>
                                <p:cTn id="11" presetID="1" presetClass="entr" presetSubtype="0" fill="hold" grpId="0" nodeType="withEffect">
                                  <p:stCondLst>
                                    <p:cond delay="250"/>
                                  </p:stCondLst>
                                  <p:childTnLst>
                                    <p:set>
                                      <p:cBhvr>
                                        <p:cTn id="12" dur="1" fill="hold">
                                          <p:stCondLst>
                                            <p:cond delay="9"/>
                                          </p:stCondLst>
                                        </p:cTn>
                                        <p:tgtEl>
                                          <p:spTgt spid="6"/>
                                        </p:tgtEl>
                                        <p:attrNameLst>
                                          <p:attrName>style.visibility</p:attrName>
                                        </p:attrNameLst>
                                      </p:cBhvr>
                                      <p:to>
                                        <p:strVal val="visible"/>
                                      </p:to>
                                    </p:set>
                                  </p:childTnLst>
                                </p:cTn>
                              </p:par>
                              <p:par>
                                <p:cTn id="13" presetID="27" presetClass="emph" presetSubtype="0" repeatCount="indefinite" fill="remove" grpId="1" nodeType="withEffect">
                                  <p:stCondLst>
                                    <p:cond delay="250"/>
                                  </p:stCondLst>
                                  <p:endCondLst>
                                    <p:cond evt="onNext" delay="0">
                                      <p:tgtEl>
                                        <p:sldTgt/>
                                      </p:tgtEl>
                                    </p:cond>
                                  </p:endCondLst>
                                  <p:childTnLst>
                                    <p:animClr clrSpc="rgb" dir="cw">
                                      <p:cBhvr override="childStyle">
                                        <p:cTn id="14" dur="250" autoRev="1" fill="remove"/>
                                        <p:tgtEl>
                                          <p:spTgt spid="6"/>
                                        </p:tgtEl>
                                        <p:attrNameLst>
                                          <p:attrName>style.color</p:attrName>
                                        </p:attrNameLst>
                                      </p:cBhvr>
                                      <p:to>
                                        <a:srgbClr val="3FBCF0"/>
                                      </p:to>
                                    </p:animClr>
                                    <p:animClr clrSpc="rgb" dir="cw">
                                      <p:cBhvr>
                                        <p:cTn id="15" dur="250" autoRev="1" fill="remove"/>
                                        <p:tgtEl>
                                          <p:spTgt spid="6"/>
                                        </p:tgtEl>
                                        <p:attrNameLst>
                                          <p:attrName>fillcolor</p:attrName>
                                        </p:attrNameLst>
                                      </p:cBhvr>
                                      <p:to>
                                        <a:srgbClr val="3FBCF0"/>
                                      </p:to>
                                    </p:animClr>
                                    <p:set>
                                      <p:cBhvr>
                                        <p:cTn id="16" dur="250" autoRev="1" fill="remove"/>
                                        <p:tgtEl>
                                          <p:spTgt spid="6"/>
                                        </p:tgtEl>
                                        <p:attrNameLst>
                                          <p:attrName>fill.type</p:attrName>
                                        </p:attrNameLst>
                                      </p:cBhvr>
                                      <p:to>
                                        <p:strVal val="solid"/>
                                      </p:to>
                                    </p:set>
                                    <p:set>
                                      <p:cBhvr>
                                        <p:cTn id="17" dur="250" autoRev="1" fill="remove"/>
                                        <p:tgtEl>
                                          <p:spTgt spid="6"/>
                                        </p:tgtEl>
                                        <p:attrNameLst>
                                          <p:attrName>fill.on</p:attrName>
                                        </p:attrNameLst>
                                      </p:cBhvr>
                                      <p:to>
                                        <p:strVal val="true"/>
                                      </p:to>
                                    </p:set>
                                  </p:childTnLst>
                                </p:cTn>
                              </p:par>
                            </p:childTnLst>
                          </p:cTn>
                        </p:par>
                      </p:childTnLst>
                    </p:cTn>
                  </p:par>
                  <p:par>
                    <p:cTn id="18" fill="hold">
                      <p:stCondLst>
                        <p:cond delay="indefinite"/>
                      </p:stCondLst>
                      <p:childTnLst>
                        <p:par>
                          <p:cTn id="19" fill="hold">
                            <p:stCondLst>
                              <p:cond delay="0"/>
                            </p:stCondLst>
                            <p:childTnLst>
                              <p:par>
                                <p:cTn id="20" presetID="42" presetClass="path" presetSubtype="0" accel="50000" decel="50000" fill="hold" grpId="2" nodeType="clickEffect">
                                  <p:stCondLst>
                                    <p:cond delay="0"/>
                                  </p:stCondLst>
                                  <p:childTnLst>
                                    <p:animMotion origin="layout" path="M -3.61111E-6 -1.85185E-6 L -0.0059 0.25949 " pathEditMode="relative" rAng="0" ptsTypes="AA">
                                      <p:cBhvr>
                                        <p:cTn id="21" dur="2000" fill="hold"/>
                                        <p:tgtEl>
                                          <p:spTgt spid="6"/>
                                        </p:tgtEl>
                                        <p:attrNameLst>
                                          <p:attrName>ppt_x</p:attrName>
                                          <p:attrName>ppt_y</p:attrName>
                                        </p:attrNameLst>
                                      </p:cBhvr>
                                      <p:rCtr x="-295" y="12963"/>
                                    </p:animMotion>
                                  </p:childTnLst>
                                </p:cTn>
                              </p:par>
                            </p:childTnLst>
                          </p:cTn>
                        </p:par>
                        <p:par>
                          <p:cTn id="22" fill="hold">
                            <p:stCondLst>
                              <p:cond delay="2000"/>
                            </p:stCondLst>
                            <p:childTnLst>
                              <p:par>
                                <p:cTn id="23" presetID="1" presetClass="exit" presetSubtype="0" fill="hold" grpId="3" nodeType="afterEffect">
                                  <p:stCondLst>
                                    <p:cond delay="0"/>
                                  </p:stCondLst>
                                  <p:childTnLst>
                                    <p:set>
                                      <p:cBhvr>
                                        <p:cTn id="24" dur="1" fill="hold">
                                          <p:stCondLst>
                                            <p:cond delay="0"/>
                                          </p:stCondLst>
                                        </p:cTn>
                                        <p:tgtEl>
                                          <p:spTgt spid="6"/>
                                        </p:tgtEl>
                                        <p:attrNameLst>
                                          <p:attrName>style.visibility</p:attrName>
                                        </p:attrNameLst>
                                      </p:cBhvr>
                                      <p:to>
                                        <p:strVal val="hidden"/>
                                      </p:to>
                                    </p:set>
                                  </p:childTnLst>
                                </p:cTn>
                              </p:par>
                              <p:par>
                                <p:cTn id="25" presetID="22" presetClass="entr" presetSubtype="2"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right)">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6" grpId="2" animBg="1"/>
      <p:bldP spid="6" grpId="3" animBg="1"/>
      <p:bldP spid="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3"/>
          <p:cNvSpPr>
            <a:spLocks noChangeArrowheads="1"/>
          </p:cNvSpPr>
          <p:nvPr/>
        </p:nvSpPr>
        <p:spPr bwMode="auto">
          <a:xfrm>
            <a:off x="755650" y="765175"/>
            <a:ext cx="784860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p>
            <a:r>
              <a:rPr lang="en-US" altLang="zh-CN" b="1" dirty="0">
                <a:solidFill>
                  <a:srgbClr val="000000"/>
                </a:solidFill>
                <a:latin typeface="Times New Roman" pitchFamily="18" charset="0"/>
                <a:cs typeface="Times New Roman" pitchFamily="18" charset="0"/>
              </a:rPr>
              <a:t>Figure 6.2: Relationship between price of timber and productive timberland</a:t>
            </a:r>
            <a:endParaRPr lang="en-CA" b="1" dirty="0">
              <a:latin typeface="Times New Roman" pitchFamily="18" charset="0"/>
              <a:cs typeface="Times New Roman" pitchFamily="18" charset="0"/>
            </a:endParaRPr>
          </a:p>
        </p:txBody>
      </p:sp>
      <p:grpSp>
        <p:nvGrpSpPr>
          <p:cNvPr id="28675" name="Group 2"/>
          <p:cNvGrpSpPr>
            <a:grpSpLocks/>
          </p:cNvGrpSpPr>
          <p:nvPr/>
        </p:nvGrpSpPr>
        <p:grpSpPr bwMode="auto">
          <a:xfrm>
            <a:off x="1422400" y="1295400"/>
            <a:ext cx="7110413" cy="5000625"/>
            <a:chOff x="2944" y="3725"/>
            <a:chExt cx="6496" cy="6754"/>
          </a:xfrm>
        </p:grpSpPr>
        <p:sp>
          <p:nvSpPr>
            <p:cNvPr id="28678" name="Text Box 2144"/>
            <p:cNvSpPr txBox="1">
              <a:spLocks noChangeArrowheads="1"/>
            </p:cNvSpPr>
            <p:nvPr/>
          </p:nvSpPr>
          <p:spPr bwMode="auto">
            <a:xfrm>
              <a:off x="6009" y="4584"/>
              <a:ext cx="755" cy="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e</a:t>
              </a:r>
              <a:endParaRPr lang="en-CA">
                <a:latin typeface="Times New Roman" pitchFamily="18" charset="0"/>
                <a:cs typeface="Times New Roman" pitchFamily="18" charset="0"/>
              </a:endParaRPr>
            </a:p>
          </p:txBody>
        </p:sp>
        <p:sp>
          <p:nvSpPr>
            <p:cNvPr id="28679" name="Text Box 2145"/>
            <p:cNvSpPr txBox="1">
              <a:spLocks noChangeArrowheads="1"/>
            </p:cNvSpPr>
            <p:nvPr/>
          </p:nvSpPr>
          <p:spPr bwMode="auto">
            <a:xfrm>
              <a:off x="8198" y="5798"/>
              <a:ext cx="1049" cy="6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Demand</a:t>
              </a:r>
              <a:endParaRPr lang="en-CA">
                <a:latin typeface="Times New Roman" pitchFamily="18" charset="0"/>
                <a:cs typeface="Times New Roman" pitchFamily="18" charset="0"/>
              </a:endParaRPr>
            </a:p>
          </p:txBody>
        </p:sp>
        <p:sp>
          <p:nvSpPr>
            <p:cNvPr id="28680" name="Text Box 2146"/>
            <p:cNvSpPr txBox="1">
              <a:spLocks noChangeArrowheads="1"/>
            </p:cNvSpPr>
            <p:nvPr/>
          </p:nvSpPr>
          <p:spPr bwMode="auto">
            <a:xfrm>
              <a:off x="7598" y="4080"/>
              <a:ext cx="1049" cy="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Supply</a:t>
              </a:r>
              <a:endParaRPr lang="en-CA">
                <a:latin typeface="Times New Roman" pitchFamily="18" charset="0"/>
                <a:cs typeface="Times New Roman" pitchFamily="18" charset="0"/>
              </a:endParaRPr>
            </a:p>
          </p:txBody>
        </p:sp>
        <p:sp>
          <p:nvSpPr>
            <p:cNvPr id="28681" name="Text Box 2147"/>
            <p:cNvSpPr txBox="1">
              <a:spLocks noChangeArrowheads="1"/>
            </p:cNvSpPr>
            <p:nvPr/>
          </p:nvSpPr>
          <p:spPr bwMode="auto">
            <a:xfrm>
              <a:off x="6138" y="7191"/>
              <a:ext cx="755" cy="6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m</a:t>
              </a:r>
              <a:endParaRPr lang="en-CA">
                <a:latin typeface="Times New Roman" pitchFamily="18" charset="0"/>
                <a:cs typeface="Times New Roman" pitchFamily="18" charset="0"/>
              </a:endParaRPr>
            </a:p>
          </p:txBody>
        </p:sp>
        <p:sp>
          <p:nvSpPr>
            <p:cNvPr id="28682" name="Text Box 2148"/>
            <p:cNvSpPr txBox="1">
              <a:spLocks noChangeArrowheads="1"/>
            </p:cNvSpPr>
            <p:nvPr/>
          </p:nvSpPr>
          <p:spPr bwMode="auto">
            <a:xfrm>
              <a:off x="5889" y="6292"/>
              <a:ext cx="755" cy="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q</a:t>
              </a:r>
              <a:endParaRPr lang="en-CA">
                <a:latin typeface="Times New Roman" pitchFamily="18" charset="0"/>
                <a:cs typeface="Times New Roman" pitchFamily="18" charset="0"/>
              </a:endParaRPr>
            </a:p>
          </p:txBody>
        </p:sp>
        <p:sp>
          <p:nvSpPr>
            <p:cNvPr id="28683" name="Text Box 2149"/>
            <p:cNvSpPr txBox="1">
              <a:spLocks noChangeArrowheads="1"/>
            </p:cNvSpPr>
            <p:nvPr/>
          </p:nvSpPr>
          <p:spPr bwMode="auto">
            <a:xfrm>
              <a:off x="2944" y="7716"/>
              <a:ext cx="1316" cy="1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Productive timberland (hectares)</a:t>
              </a:r>
              <a:endParaRPr lang="en-CA">
                <a:latin typeface="Times New Roman" pitchFamily="18" charset="0"/>
                <a:cs typeface="Times New Roman" pitchFamily="18" charset="0"/>
              </a:endParaRPr>
            </a:p>
          </p:txBody>
        </p:sp>
        <p:sp>
          <p:nvSpPr>
            <p:cNvPr id="28684" name="Text Box 2150"/>
            <p:cNvSpPr txBox="1">
              <a:spLocks noChangeArrowheads="1"/>
            </p:cNvSpPr>
            <p:nvPr/>
          </p:nvSpPr>
          <p:spPr bwMode="auto">
            <a:xfrm>
              <a:off x="4721" y="5163"/>
              <a:ext cx="704" cy="6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Rent</a:t>
              </a:r>
              <a:endParaRPr lang="en-CA">
                <a:latin typeface="Times New Roman" pitchFamily="18" charset="0"/>
                <a:cs typeface="Times New Roman" pitchFamily="18" charset="0"/>
              </a:endParaRPr>
            </a:p>
          </p:txBody>
        </p:sp>
        <p:sp>
          <p:nvSpPr>
            <p:cNvPr id="28685" name="Text Box 2151"/>
            <p:cNvSpPr txBox="1">
              <a:spLocks noChangeArrowheads="1"/>
            </p:cNvSpPr>
            <p:nvPr/>
          </p:nvSpPr>
          <p:spPr bwMode="auto">
            <a:xfrm>
              <a:off x="4023" y="6134"/>
              <a:ext cx="357" cy="5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0</a:t>
              </a:r>
              <a:endParaRPr lang="en-CA">
                <a:latin typeface="Times New Roman" pitchFamily="18" charset="0"/>
                <a:cs typeface="Times New Roman" pitchFamily="18" charset="0"/>
              </a:endParaRPr>
            </a:p>
          </p:txBody>
        </p:sp>
        <p:sp>
          <p:nvSpPr>
            <p:cNvPr id="28686" name="Text Box 2152"/>
            <p:cNvSpPr txBox="1">
              <a:spLocks noChangeArrowheads="1"/>
            </p:cNvSpPr>
            <p:nvPr/>
          </p:nvSpPr>
          <p:spPr bwMode="auto">
            <a:xfrm>
              <a:off x="3165" y="3840"/>
              <a:ext cx="1095" cy="5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Price ($)</a:t>
              </a:r>
              <a:endParaRPr lang="en-CA">
                <a:latin typeface="Times New Roman" pitchFamily="18" charset="0"/>
                <a:cs typeface="Times New Roman" pitchFamily="18" charset="0"/>
              </a:endParaRPr>
            </a:p>
          </p:txBody>
        </p:sp>
        <p:sp>
          <p:nvSpPr>
            <p:cNvPr id="28687" name="Text Box 2153"/>
            <p:cNvSpPr txBox="1">
              <a:spLocks noChangeArrowheads="1"/>
            </p:cNvSpPr>
            <p:nvPr/>
          </p:nvSpPr>
          <p:spPr bwMode="auto">
            <a:xfrm>
              <a:off x="4023" y="4839"/>
              <a:ext cx="357" cy="5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p</a:t>
              </a:r>
              <a:endParaRPr lang="en-CA">
                <a:latin typeface="Times New Roman" pitchFamily="18" charset="0"/>
                <a:cs typeface="Times New Roman" pitchFamily="18" charset="0"/>
              </a:endParaRPr>
            </a:p>
          </p:txBody>
        </p:sp>
        <p:sp>
          <p:nvSpPr>
            <p:cNvPr id="28688" name="Text Box 2154"/>
            <p:cNvSpPr txBox="1">
              <a:spLocks noChangeArrowheads="1"/>
            </p:cNvSpPr>
            <p:nvPr/>
          </p:nvSpPr>
          <p:spPr bwMode="auto">
            <a:xfrm>
              <a:off x="6494" y="6365"/>
              <a:ext cx="2946" cy="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Annual harvest (cubic metres)</a:t>
              </a:r>
              <a:endParaRPr lang="en-CA">
                <a:latin typeface="Times New Roman" pitchFamily="18" charset="0"/>
                <a:cs typeface="Times New Roman" pitchFamily="18" charset="0"/>
              </a:endParaRPr>
            </a:p>
          </p:txBody>
        </p:sp>
        <p:cxnSp>
          <p:nvCxnSpPr>
            <p:cNvPr id="28689" name="AutoShape 2155"/>
            <p:cNvCxnSpPr>
              <a:cxnSpLocks noChangeShapeType="1"/>
            </p:cNvCxnSpPr>
            <p:nvPr/>
          </p:nvCxnSpPr>
          <p:spPr bwMode="auto">
            <a:xfrm>
              <a:off x="4379" y="6411"/>
              <a:ext cx="4910" cy="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6" name="AutoShape 2156"/>
            <p:cNvCxnSpPr>
              <a:cxnSpLocks noChangeShapeType="1"/>
            </p:cNvCxnSpPr>
            <p:nvPr/>
          </p:nvCxnSpPr>
          <p:spPr bwMode="auto">
            <a:xfrm>
              <a:off x="4378" y="3725"/>
              <a:ext cx="0" cy="2680"/>
            </a:xfrm>
            <a:prstGeom prst="straightConnector1">
              <a:avLst/>
            </a:prstGeom>
            <a:noFill/>
            <a:ln w="9525">
              <a:solidFill>
                <a:schemeClr val="tx1">
                  <a:lumMod val="100000"/>
                  <a:lumOff val="0"/>
                </a:schemeClr>
              </a:solidFill>
              <a:round/>
              <a:headEnd/>
              <a:tailEnd/>
            </a:ln>
            <a:extLst/>
          </p:spPr>
        </p:cxnSp>
        <p:cxnSp>
          <p:nvCxnSpPr>
            <p:cNvPr id="28691" name="AutoShape 2157"/>
            <p:cNvCxnSpPr>
              <a:cxnSpLocks noChangeShapeType="1"/>
            </p:cNvCxnSpPr>
            <p:nvPr/>
          </p:nvCxnSpPr>
          <p:spPr bwMode="auto">
            <a:xfrm>
              <a:off x="4380" y="4215"/>
              <a:ext cx="3818" cy="175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28692" name="AutoShape 2158"/>
            <p:cNvCxnSpPr>
              <a:cxnSpLocks noChangeShapeType="1"/>
            </p:cNvCxnSpPr>
            <p:nvPr/>
          </p:nvCxnSpPr>
          <p:spPr bwMode="auto">
            <a:xfrm>
              <a:off x="4378" y="5177"/>
              <a:ext cx="1985" cy="1"/>
            </a:xfrm>
            <a:prstGeom prst="straightConnector1">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cxnSp>
        <p:cxnSp>
          <p:nvCxnSpPr>
            <p:cNvPr id="28693" name="AutoShape 2159"/>
            <p:cNvCxnSpPr>
              <a:cxnSpLocks noChangeShapeType="1"/>
            </p:cNvCxnSpPr>
            <p:nvPr/>
          </p:nvCxnSpPr>
          <p:spPr bwMode="auto">
            <a:xfrm flipV="1">
              <a:off x="4378" y="4314"/>
              <a:ext cx="3357" cy="2053"/>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8694" name="Arc 2160"/>
            <p:cNvSpPr>
              <a:spLocks/>
            </p:cNvSpPr>
            <p:nvPr/>
          </p:nvSpPr>
          <p:spPr bwMode="auto">
            <a:xfrm rot="856194">
              <a:off x="4036" y="6916"/>
              <a:ext cx="3073" cy="3563"/>
            </a:xfrm>
            <a:custGeom>
              <a:avLst/>
              <a:gdLst>
                <a:gd name="T0" fmla="*/ 0 w 13814"/>
                <a:gd name="T1" fmla="*/ 0 h 21600"/>
                <a:gd name="T2" fmla="*/ 684 w 13814"/>
                <a:gd name="T3" fmla="*/ 136 h 21600"/>
                <a:gd name="T4" fmla="*/ 0 w 13814"/>
                <a:gd name="T5" fmla="*/ 588 h 21600"/>
                <a:gd name="T6" fmla="*/ 0 60000 65536"/>
                <a:gd name="T7" fmla="*/ 0 60000 65536"/>
                <a:gd name="T8" fmla="*/ 0 60000 65536"/>
                <a:gd name="T9" fmla="*/ 0 w 13814"/>
                <a:gd name="T10" fmla="*/ 0 h 21600"/>
                <a:gd name="T11" fmla="*/ 13814 w 13814"/>
                <a:gd name="T12" fmla="*/ 21600 h 21600"/>
              </a:gdLst>
              <a:ahLst/>
              <a:cxnLst>
                <a:cxn ang="T6">
                  <a:pos x="T0" y="T1"/>
                </a:cxn>
                <a:cxn ang="T7">
                  <a:pos x="T2" y="T3"/>
                </a:cxn>
                <a:cxn ang="T8">
                  <a:pos x="T4" y="T5"/>
                </a:cxn>
              </a:cxnLst>
              <a:rect l="T9" t="T10" r="T11" b="T12"/>
              <a:pathLst>
                <a:path w="13814" h="21600" fill="none" extrusionOk="0">
                  <a:moveTo>
                    <a:pt x="-1" y="0"/>
                  </a:moveTo>
                  <a:cubicBezTo>
                    <a:pt x="5046" y="0"/>
                    <a:pt x="9934" y="1767"/>
                    <a:pt x="13814" y="4994"/>
                  </a:cubicBezTo>
                </a:path>
                <a:path w="13814" h="21600" stroke="0" extrusionOk="0">
                  <a:moveTo>
                    <a:pt x="-1" y="0"/>
                  </a:moveTo>
                  <a:cubicBezTo>
                    <a:pt x="5046" y="0"/>
                    <a:pt x="9934" y="1767"/>
                    <a:pt x="13814" y="4994"/>
                  </a:cubicBezTo>
                  <a:lnTo>
                    <a:pt x="0" y="21600"/>
                  </a:lnTo>
                  <a:lnTo>
                    <a:pt x="-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cxnSp>
          <p:nvCxnSpPr>
            <p:cNvPr id="28695" name="AutoShape 2161"/>
            <p:cNvCxnSpPr>
              <a:cxnSpLocks noChangeShapeType="1"/>
            </p:cNvCxnSpPr>
            <p:nvPr/>
          </p:nvCxnSpPr>
          <p:spPr bwMode="auto">
            <a:xfrm flipH="1">
              <a:off x="6364" y="5216"/>
              <a:ext cx="22" cy="2366"/>
            </a:xfrm>
            <a:prstGeom prst="straightConnector1">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cxnSp>
        <p:sp>
          <p:nvSpPr>
            <p:cNvPr id="28696" name="Text Box 2162"/>
            <p:cNvSpPr txBox="1">
              <a:spLocks noChangeArrowheads="1"/>
            </p:cNvSpPr>
            <p:nvPr/>
          </p:nvSpPr>
          <p:spPr bwMode="auto">
            <a:xfrm>
              <a:off x="4023" y="7372"/>
              <a:ext cx="357" cy="4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i="1">
                  <a:latin typeface="Times New Roman" pitchFamily="18" charset="0"/>
                  <a:cs typeface="Times New Roman" pitchFamily="18" charset="0"/>
                </a:rPr>
                <a:t>1</a:t>
              </a:r>
              <a:endParaRPr lang="en-CA">
                <a:latin typeface="Times New Roman" pitchFamily="18" charset="0"/>
                <a:cs typeface="Times New Roman" pitchFamily="18" charset="0"/>
              </a:endParaRPr>
            </a:p>
          </p:txBody>
        </p:sp>
        <p:cxnSp>
          <p:nvCxnSpPr>
            <p:cNvPr id="23" name="AutoShape 2163"/>
            <p:cNvCxnSpPr>
              <a:cxnSpLocks noChangeShapeType="1"/>
            </p:cNvCxnSpPr>
            <p:nvPr/>
          </p:nvCxnSpPr>
          <p:spPr bwMode="auto">
            <a:xfrm>
              <a:off x="4378" y="6433"/>
              <a:ext cx="0" cy="2682"/>
            </a:xfrm>
            <a:prstGeom prst="straightConnector1">
              <a:avLst/>
            </a:prstGeom>
            <a:noFill/>
            <a:ln w="9525">
              <a:solidFill>
                <a:schemeClr val="tx1">
                  <a:lumMod val="100000"/>
                  <a:lumOff val="0"/>
                </a:schemeClr>
              </a:solidFill>
              <a:round/>
              <a:headEnd/>
              <a:tailEnd/>
            </a:ln>
            <a:extLst/>
          </p:spPr>
        </p:cxnSp>
        <p:cxnSp>
          <p:nvCxnSpPr>
            <p:cNvPr id="28698" name="AutoShape 2164"/>
            <p:cNvCxnSpPr>
              <a:cxnSpLocks noChangeShapeType="1"/>
            </p:cNvCxnSpPr>
            <p:nvPr/>
          </p:nvCxnSpPr>
          <p:spPr bwMode="auto">
            <a:xfrm>
              <a:off x="4378" y="7562"/>
              <a:ext cx="1985" cy="1"/>
            </a:xfrm>
            <a:prstGeom prst="straightConnector1">
              <a:avLst/>
            </a:prstGeom>
            <a:noFill/>
            <a:ln w="9525">
              <a:solidFill>
                <a:srgbClr val="000000"/>
              </a:solidFill>
              <a:prstDash val="dash"/>
              <a:round/>
              <a:headEnd/>
              <a:tailEnd/>
            </a:ln>
            <a:extLst>
              <a:ext uri="{909E8E84-426E-40DD-AFC4-6F175D3DCCD1}">
                <a14:hiddenFill xmlns:a14="http://schemas.microsoft.com/office/drawing/2010/main">
                  <a:noFill/>
                </a14:hiddenFill>
              </a:ext>
            </a:extLst>
          </p:spPr>
        </p:cxnSp>
      </p:grpSp>
      <p:sp>
        <p:nvSpPr>
          <p:cNvPr id="28676" name="Rectangle 36"/>
          <p:cNvSpPr>
            <a:spLocks noChangeArrowheads="1"/>
          </p:cNvSpPr>
          <p:nvPr/>
        </p:nvSpPr>
        <p:spPr bwMode="auto">
          <a:xfrm>
            <a:off x="0" y="45720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endParaRPr lang="zh-CN" altLang="zh-CN"/>
          </a:p>
        </p:txBody>
      </p:sp>
      <p:sp>
        <p:nvSpPr>
          <p:cNvPr id="27" name="Footer Placeholder 1"/>
          <p:cNvSpPr>
            <a:spLocks noGrp="1"/>
          </p:cNvSpPr>
          <p:nvPr>
            <p:ph type="ftr" sz="quarter" idx="11"/>
          </p:nvPr>
        </p:nvSpPr>
        <p:spPr>
          <a:xfrm>
            <a:off x="0" y="6492875"/>
            <a:ext cx="9144000" cy="365125"/>
          </a:xfrm>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solidFill>
                  <a:srgbClr val="898989"/>
                </a:solidFill>
                <a:latin typeface="Calibri" pitchFamily="34" charset="0"/>
              </a:rPr>
              <a:t>Adapted from </a:t>
            </a:r>
            <a:r>
              <a:rPr lang="en-US" altLang="zh-CN" i="1">
                <a:solidFill>
                  <a:srgbClr val="898989"/>
                </a:solidFill>
                <a:latin typeface="Calibri" pitchFamily="34" charset="0"/>
              </a:rPr>
              <a:t>Forest Economics </a:t>
            </a:r>
            <a:r>
              <a:rPr lang="en-US" altLang="zh-CN">
                <a:solidFill>
                  <a:srgbClr val="898989"/>
                </a:solidFill>
                <a:latin typeface="Calibri" pitchFamily="34" charset="0"/>
              </a:rPr>
              <a:t>by Daowei Zhang and Peter H. Pearse, published by UBC Press, 2011. </a:t>
            </a:r>
            <a:endParaRPr lang="en-CA">
              <a:solidFill>
                <a:srgbClr val="898989"/>
              </a:solidFill>
              <a:latin typeface="Calibri" pitchFamily="34" charset="0"/>
            </a:endParaRPr>
          </a:p>
        </p:txBody>
      </p:sp>
      <p:cxnSp>
        <p:nvCxnSpPr>
          <p:cNvPr id="3" name="直接连接符 2"/>
          <p:cNvCxnSpPr/>
          <p:nvPr/>
        </p:nvCxnSpPr>
        <p:spPr>
          <a:xfrm>
            <a:off x="2972853" y="1640053"/>
            <a:ext cx="4181309" cy="1296431"/>
          </a:xfrm>
          <a:prstGeom prst="line">
            <a:avLst/>
          </a:prstGeom>
        </p:spPr>
        <p:style>
          <a:lnRef idx="3">
            <a:schemeClr val="accent3"/>
          </a:lnRef>
          <a:fillRef idx="0">
            <a:schemeClr val="accent3"/>
          </a:fillRef>
          <a:effectRef idx="2">
            <a:schemeClr val="accent3"/>
          </a:effectRef>
          <a:fontRef idx="minor">
            <a:schemeClr val="tx1"/>
          </a:fontRef>
        </p:style>
      </p:cxnSp>
      <p:cxnSp>
        <p:nvCxnSpPr>
          <p:cNvPr id="5" name="直接连接符 4"/>
          <p:cNvCxnSpPr/>
          <p:nvPr/>
        </p:nvCxnSpPr>
        <p:spPr>
          <a:xfrm flipV="1">
            <a:off x="3029353" y="1713935"/>
            <a:ext cx="3672327" cy="1522622"/>
          </a:xfrm>
          <a:prstGeom prst="line">
            <a:avLst/>
          </a:prstGeom>
        </p:spPr>
        <p:style>
          <a:lnRef idx="3">
            <a:schemeClr val="accent1"/>
          </a:lnRef>
          <a:fillRef idx="0">
            <a:schemeClr val="accent1"/>
          </a:fillRef>
          <a:effectRef idx="2">
            <a:schemeClr val="accent1"/>
          </a:effectRef>
          <a:fontRef idx="minor">
            <a:schemeClr val="tx1"/>
          </a:fontRef>
        </p:style>
      </p:cxnSp>
      <p:sp>
        <p:nvSpPr>
          <p:cNvPr id="6" name="流程图: 联系 5"/>
          <p:cNvSpPr/>
          <p:nvPr/>
        </p:nvSpPr>
        <p:spPr>
          <a:xfrm>
            <a:off x="5148064" y="2316775"/>
            <a:ext cx="108000" cy="108000"/>
          </a:xfrm>
          <a:prstGeom prst="flowChartConnector">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p>
        </p:txBody>
      </p:sp>
      <p:cxnSp>
        <p:nvCxnSpPr>
          <p:cNvPr id="8" name="直接连接符 7"/>
          <p:cNvCxnSpPr>
            <a:stCxn id="28696" idx="3"/>
          </p:cNvCxnSpPr>
          <p:nvPr/>
        </p:nvCxnSpPr>
        <p:spPr>
          <a:xfrm flipV="1">
            <a:off x="2994221" y="4136294"/>
            <a:ext cx="2153843" cy="0"/>
          </a:xfrm>
          <a:prstGeom prst="line">
            <a:avLst/>
          </a:prstGeom>
          <a:ln>
            <a:prstDash val="sysDot"/>
          </a:ln>
        </p:spPr>
        <p:style>
          <a:lnRef idx="3">
            <a:schemeClr val="accent2"/>
          </a:lnRef>
          <a:fillRef idx="0">
            <a:schemeClr val="accent2"/>
          </a:fillRef>
          <a:effectRef idx="2">
            <a:schemeClr val="accent2"/>
          </a:effectRef>
          <a:fontRef idx="minor">
            <a:schemeClr val="tx1"/>
          </a:fontRef>
        </p:style>
      </p:cxnSp>
      <p:cxnSp>
        <p:nvCxnSpPr>
          <p:cNvPr id="32" name="直接连接符 31"/>
          <p:cNvCxnSpPr/>
          <p:nvPr/>
        </p:nvCxnSpPr>
        <p:spPr>
          <a:xfrm>
            <a:off x="3367474" y="1517002"/>
            <a:ext cx="4181309" cy="1296431"/>
          </a:xfrm>
          <a:prstGeom prst="line">
            <a:avLst/>
          </a:prstGeom>
        </p:spPr>
        <p:style>
          <a:lnRef idx="3">
            <a:schemeClr val="accent2"/>
          </a:lnRef>
          <a:fillRef idx="0">
            <a:schemeClr val="accent2"/>
          </a:fillRef>
          <a:effectRef idx="2">
            <a:schemeClr val="accent2"/>
          </a:effectRef>
          <a:fontRef idx="minor">
            <a:schemeClr val="tx1"/>
          </a:fontRef>
        </p:style>
      </p:cxnSp>
      <p:sp>
        <p:nvSpPr>
          <p:cNvPr id="2" name="流程图: 联系 1"/>
          <p:cNvSpPr/>
          <p:nvPr/>
        </p:nvSpPr>
        <p:spPr>
          <a:xfrm>
            <a:off x="5472112" y="2168872"/>
            <a:ext cx="108000" cy="108000"/>
          </a:xfrm>
          <a:prstGeom prst="flowChartConnector">
            <a:avLst/>
          </a:prstGeom>
        </p:spPr>
        <p:style>
          <a:lnRef idx="0">
            <a:schemeClr val="accent4"/>
          </a:lnRef>
          <a:fillRef idx="3">
            <a:schemeClr val="accent4"/>
          </a:fillRef>
          <a:effectRef idx="3">
            <a:schemeClr val="accent4"/>
          </a:effectRef>
          <a:fontRef idx="minor">
            <a:schemeClr val="lt1"/>
          </a:fontRef>
        </p:style>
        <p:txBody>
          <a:bodyPr rtlCol="0" anchor="ctr"/>
          <a:lstStyle/>
          <a:p>
            <a:pPr algn="ctr"/>
            <a:endParaRPr lang="zh-CN" altLang="en-US"/>
          </a:p>
        </p:txBody>
      </p:sp>
      <p:cxnSp>
        <p:nvCxnSpPr>
          <p:cNvPr id="7" name="直接连接符 6"/>
          <p:cNvCxnSpPr/>
          <p:nvPr/>
        </p:nvCxnSpPr>
        <p:spPr>
          <a:xfrm>
            <a:off x="5526000" y="2184688"/>
            <a:ext cx="0" cy="2167801"/>
          </a:xfrm>
          <a:prstGeom prst="line">
            <a:avLst/>
          </a:prstGeom>
          <a:ln>
            <a:prstDash val="sysDot"/>
          </a:ln>
        </p:spPr>
        <p:style>
          <a:lnRef idx="3">
            <a:schemeClr val="accent4"/>
          </a:lnRef>
          <a:fillRef idx="0">
            <a:schemeClr val="accent4"/>
          </a:fillRef>
          <a:effectRef idx="2">
            <a:schemeClr val="accent4"/>
          </a:effectRef>
          <a:fontRef idx="minor">
            <a:schemeClr val="tx1"/>
          </a:fontRef>
        </p:style>
      </p:cxnSp>
      <p:sp>
        <p:nvSpPr>
          <p:cNvPr id="10" name="TextBox 9"/>
          <p:cNvSpPr txBox="1"/>
          <p:nvPr/>
        </p:nvSpPr>
        <p:spPr>
          <a:xfrm>
            <a:off x="323528" y="1931399"/>
            <a:ext cx="1242648" cy="400110"/>
          </a:xfrm>
          <a:prstGeom prst="rect">
            <a:avLst/>
          </a:prstGeom>
          <a:noFill/>
        </p:spPr>
        <p:txBody>
          <a:bodyPr wrap="non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zh-CN" altLang="en-US" sz="20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latin typeface="黑体" pitchFamily="49" charset="-122"/>
                <a:ea typeface="黑体" pitchFamily="49" charset="-122"/>
              </a:rPr>
              <a:t>需求增加</a:t>
            </a:r>
          </a:p>
        </p:txBody>
      </p:sp>
      <p:sp>
        <p:nvSpPr>
          <p:cNvPr id="11" name="TextBox 10"/>
          <p:cNvSpPr txBox="1"/>
          <p:nvPr/>
        </p:nvSpPr>
        <p:spPr>
          <a:xfrm>
            <a:off x="4572000" y="1370651"/>
            <a:ext cx="1569660" cy="369332"/>
          </a:xfrm>
          <a:prstGeom prst="rect">
            <a:avLst/>
          </a:prstGeom>
          <a:noFill/>
        </p:spPr>
        <p:txBody>
          <a:bodyPr wrap="none" rtlCol="0">
            <a:spAutoFit/>
          </a:bodyPr>
          <a:lstStyle/>
          <a:p>
            <a:r>
              <a:rPr lang="zh-CN" altLang="en-US" b="1" dirty="0">
                <a:solidFill>
                  <a:srgbClr val="7030A0"/>
                </a:solidFill>
              </a:rPr>
              <a:t>均衡价格上升</a:t>
            </a:r>
          </a:p>
        </p:txBody>
      </p:sp>
      <p:cxnSp>
        <p:nvCxnSpPr>
          <p:cNvPr id="13" name="直接箭头连接符 12"/>
          <p:cNvCxnSpPr/>
          <p:nvPr/>
        </p:nvCxnSpPr>
        <p:spPr>
          <a:xfrm flipH="1" flipV="1">
            <a:off x="5526000" y="3284840"/>
            <a:ext cx="1854312" cy="1296288"/>
          </a:xfrm>
          <a:prstGeom prst="straightConnector1">
            <a:avLst/>
          </a:prstGeom>
          <a:ln>
            <a:tailEnd type="arrow"/>
          </a:ln>
        </p:spPr>
        <p:style>
          <a:lnRef idx="3">
            <a:schemeClr val="accent4"/>
          </a:lnRef>
          <a:fillRef idx="0">
            <a:schemeClr val="accent4"/>
          </a:fillRef>
          <a:effectRef idx="2">
            <a:schemeClr val="accent4"/>
          </a:effectRef>
          <a:fontRef idx="minor">
            <a:schemeClr val="tx1"/>
          </a:fontRef>
        </p:style>
      </p:cxnSp>
      <p:sp>
        <p:nvSpPr>
          <p:cNvPr id="14" name="TextBox 13"/>
          <p:cNvSpPr txBox="1"/>
          <p:nvPr/>
        </p:nvSpPr>
        <p:spPr>
          <a:xfrm>
            <a:off x="6595482" y="4633417"/>
            <a:ext cx="1569660" cy="369332"/>
          </a:xfrm>
          <a:prstGeom prst="rect">
            <a:avLst/>
          </a:prstGeom>
          <a:noFill/>
        </p:spPr>
        <p:txBody>
          <a:bodyPr wrap="none" rtlCol="0">
            <a:spAutoFit/>
          </a:bodyPr>
          <a:lstStyle/>
          <a:p>
            <a:r>
              <a:rPr lang="zh-CN" altLang="en-US" b="1" dirty="0">
                <a:solidFill>
                  <a:srgbClr val="7030A0"/>
                </a:solidFill>
              </a:rPr>
              <a:t>生产水平提高</a:t>
            </a:r>
          </a:p>
        </p:txBody>
      </p:sp>
      <p:cxnSp>
        <p:nvCxnSpPr>
          <p:cNvPr id="17" name="直接连接符 16"/>
          <p:cNvCxnSpPr/>
          <p:nvPr/>
        </p:nvCxnSpPr>
        <p:spPr>
          <a:xfrm flipH="1">
            <a:off x="2972853" y="4352489"/>
            <a:ext cx="2553259" cy="0"/>
          </a:xfrm>
          <a:prstGeom prst="line">
            <a:avLst/>
          </a:prstGeom>
          <a:ln>
            <a:prstDash val="sysDot"/>
          </a:ln>
        </p:spPr>
        <p:style>
          <a:lnRef idx="3">
            <a:schemeClr val="accent6"/>
          </a:lnRef>
          <a:fillRef idx="0">
            <a:schemeClr val="accent6"/>
          </a:fillRef>
          <a:effectRef idx="2">
            <a:schemeClr val="accent6"/>
          </a:effectRef>
          <a:fontRef idx="minor">
            <a:schemeClr val="tx1"/>
          </a:fontRef>
        </p:style>
      </p:cxnSp>
      <p:cxnSp>
        <p:nvCxnSpPr>
          <p:cNvPr id="19" name="直接箭头连接符 18"/>
          <p:cNvCxnSpPr/>
          <p:nvPr/>
        </p:nvCxnSpPr>
        <p:spPr>
          <a:xfrm flipH="1" flipV="1">
            <a:off x="2994222" y="4437112"/>
            <a:ext cx="1255260" cy="1224136"/>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20" name="TextBox 19"/>
          <p:cNvSpPr txBox="1"/>
          <p:nvPr/>
        </p:nvSpPr>
        <p:spPr>
          <a:xfrm>
            <a:off x="3029353" y="5661248"/>
            <a:ext cx="3005951" cy="400110"/>
          </a:xfrm>
          <a:prstGeom prst="rect">
            <a:avLst/>
          </a:prstGeom>
          <a:noFill/>
        </p:spPr>
        <p:txBody>
          <a:bodyPr wrap="none" rtlCol="0">
            <a:spAutoFit/>
            <a:scene3d>
              <a:camera prst="orthographicFront"/>
              <a:lightRig rig="glow" dir="tl">
                <a:rot lat="0" lon="0" rev="5400000"/>
              </a:lightRig>
            </a:scene3d>
            <a:sp3d contourW="12700">
              <a:bevelT w="25400" h="25400"/>
              <a:contourClr>
                <a:schemeClr val="accent6">
                  <a:shade val="73000"/>
                </a:schemeClr>
              </a:contourClr>
            </a:sp3d>
          </a:bodyPr>
          <a:lstStyle/>
          <a:p>
            <a:r>
              <a:rPr lang="zh-CN" altLang="en-US" sz="2000" b="1" dirty="0">
                <a:ln w="11430"/>
                <a:gradFill>
                  <a:gsLst>
                    <a:gs pos="0">
                      <a:schemeClr val="accent6">
                        <a:tint val="90000"/>
                        <a:satMod val="120000"/>
                      </a:schemeClr>
                    </a:gs>
                    <a:gs pos="25000">
                      <a:schemeClr val="accent6">
                        <a:tint val="93000"/>
                        <a:satMod val="120000"/>
                      </a:schemeClr>
                    </a:gs>
                    <a:gs pos="50000">
                      <a:schemeClr val="accent6">
                        <a:shade val="89000"/>
                        <a:satMod val="110000"/>
                      </a:schemeClr>
                    </a:gs>
                    <a:gs pos="75000">
                      <a:schemeClr val="accent6">
                        <a:tint val="93000"/>
                        <a:satMod val="120000"/>
                      </a:schemeClr>
                    </a:gs>
                    <a:gs pos="100000">
                      <a:schemeClr val="accent6">
                        <a:tint val="90000"/>
                        <a:satMod val="120000"/>
                      </a:schemeClr>
                    </a:gs>
                  </a:gsLst>
                  <a:lin ang="5400000"/>
                </a:gradFill>
                <a:effectLst>
                  <a:outerShdw blurRad="80000" dist="40000" dir="5040000" algn="tl">
                    <a:srgbClr val="000000">
                      <a:alpha val="30000"/>
                    </a:srgbClr>
                  </a:outerShdw>
                </a:effectLst>
                <a:latin typeface="黑体" pitchFamily="49" charset="-122"/>
                <a:ea typeface="黑体" pitchFamily="49" charset="-122"/>
              </a:rPr>
              <a:t>更多土地被用于木材生产</a:t>
            </a:r>
          </a:p>
        </p:txBody>
      </p:sp>
    </p:spTree>
    <p:extLst>
      <p:ext uri="{BB962C8B-B14F-4D97-AF65-F5344CB8AC3E}">
        <p14:creationId xmlns:p14="http://schemas.microsoft.com/office/powerpoint/2010/main" val="1740979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decel="50000" fill="hold" nodeType="clickEffect">
                                  <p:stCondLst>
                                    <p:cond delay="0"/>
                                  </p:stCondLst>
                                  <p:childTnLst>
                                    <p:animMotion origin="layout" path="M -8.33333E-7 -4.81481E-6 L 0.04861 -0.01203 " pathEditMode="relative" rAng="0" ptsTypes="AA">
                                      <p:cBhvr>
                                        <p:cTn id="11" dur="2000" fill="hold"/>
                                        <p:tgtEl>
                                          <p:spTgt spid="3"/>
                                        </p:tgtEl>
                                        <p:attrNameLst>
                                          <p:attrName>ppt_x</p:attrName>
                                          <p:attrName>ppt_y</p:attrName>
                                        </p:attrNameLst>
                                      </p:cBhvr>
                                      <p:rCtr x="2431" y="-602"/>
                                    </p:animMotion>
                                  </p:childTnLst>
                                </p:cTn>
                              </p:par>
                            </p:childTnLst>
                          </p:cTn>
                        </p:par>
                        <p:par>
                          <p:cTn id="12" fill="hold">
                            <p:stCondLst>
                              <p:cond delay="2000"/>
                            </p:stCondLst>
                            <p:childTnLst>
                              <p:par>
                                <p:cTn id="13" presetID="1" presetClass="exit" presetSubtype="0" fill="hold" nodeType="afterEffect">
                                  <p:stCondLst>
                                    <p:cond delay="0"/>
                                  </p:stCondLst>
                                  <p:childTnLst>
                                    <p:set>
                                      <p:cBhvr>
                                        <p:cTn id="14" dur="1" fill="hold">
                                          <p:stCondLst>
                                            <p:cond delay="0"/>
                                          </p:stCondLst>
                                        </p:cTn>
                                        <p:tgtEl>
                                          <p:spTgt spid="3"/>
                                        </p:tgtEl>
                                        <p:attrNameLst>
                                          <p:attrName>style.visibility</p:attrName>
                                        </p:attrNameLst>
                                      </p:cBhvr>
                                      <p:to>
                                        <p:strVal val="hidden"/>
                                      </p:to>
                                    </p:set>
                                  </p:childTnLst>
                                </p:cTn>
                              </p:par>
                            </p:childTnLst>
                          </p:cTn>
                        </p:par>
                        <p:par>
                          <p:cTn id="15" fill="hold">
                            <p:stCondLst>
                              <p:cond delay="2000"/>
                            </p:stCondLst>
                            <p:childTnLst>
                              <p:par>
                                <p:cTn id="16" presetID="1" presetClass="entr" presetSubtype="0" fill="hold" nodeType="afterEffect">
                                  <p:stCondLst>
                                    <p:cond delay="0"/>
                                  </p:stCondLst>
                                  <p:childTnLst>
                                    <p:set>
                                      <p:cBhvr>
                                        <p:cTn id="17" dur="1" fill="hold">
                                          <p:stCondLst>
                                            <p:cond delay="0"/>
                                          </p:stCondLst>
                                        </p:cTn>
                                        <p:tgtEl>
                                          <p:spTgt spid="32"/>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42" presetClass="path" presetSubtype="0" accel="50000" decel="50000" fill="hold" grpId="0" nodeType="clickEffect">
                                  <p:stCondLst>
                                    <p:cond delay="0"/>
                                  </p:stCondLst>
                                  <p:childTnLst>
                                    <p:animMotion origin="layout" path="M -3.61111E-6 -0.00301 L 0.03351 -0.02708 " pathEditMode="relative" rAng="0" ptsTypes="AA">
                                      <p:cBhvr>
                                        <p:cTn id="21" dur="2000" fill="hold"/>
                                        <p:tgtEl>
                                          <p:spTgt spid="6"/>
                                        </p:tgtEl>
                                        <p:attrNameLst>
                                          <p:attrName>ppt_x</p:attrName>
                                          <p:attrName>ppt_y</p:attrName>
                                        </p:attrNameLst>
                                      </p:cBhvr>
                                      <p:rCtr x="1667" y="-1204"/>
                                    </p:animMotion>
                                  </p:childTnLst>
                                </p:cTn>
                              </p:par>
                            </p:childTnLst>
                          </p:cTn>
                        </p:par>
                        <p:par>
                          <p:cTn id="22" fill="hold">
                            <p:stCondLst>
                              <p:cond delay="2000"/>
                            </p:stCondLst>
                            <p:childTnLst>
                              <p:par>
                                <p:cTn id="23" presetID="1" presetClass="exit" presetSubtype="0" fill="hold" grpId="1" nodeType="afterEffect">
                                  <p:stCondLst>
                                    <p:cond delay="0"/>
                                  </p:stCondLst>
                                  <p:childTnLst>
                                    <p:set>
                                      <p:cBhvr>
                                        <p:cTn id="24" dur="1" fill="hold">
                                          <p:stCondLst>
                                            <p:cond delay="0"/>
                                          </p:stCondLst>
                                        </p:cTn>
                                        <p:tgtEl>
                                          <p:spTgt spid="6"/>
                                        </p:tgtEl>
                                        <p:attrNameLst>
                                          <p:attrName>style.visibility</p:attrName>
                                        </p:attrNameLst>
                                      </p:cBhvr>
                                      <p:to>
                                        <p:strVal val="hidden"/>
                                      </p:to>
                                    </p:set>
                                  </p:childTnLst>
                                </p:cTn>
                              </p:par>
                              <p:par>
                                <p:cTn id="25" presetID="1" presetClass="entr" presetSubtype="0" fill="hold" grpId="0" nodeType="withEffect">
                                  <p:stCondLst>
                                    <p:cond delay="0"/>
                                  </p:stCondLst>
                                  <p:childTnLst>
                                    <p:set>
                                      <p:cBhvr>
                                        <p:cTn id="26" dur="1" fill="hold">
                                          <p:stCondLst>
                                            <p:cond delay="0"/>
                                          </p:stCondLst>
                                        </p:cTn>
                                        <p:tgtEl>
                                          <p:spTgt spid="2"/>
                                        </p:tgtEl>
                                        <p:attrNameLst>
                                          <p:attrName>style.visibility</p:attrName>
                                        </p:attrNameLst>
                                      </p:cBhvr>
                                      <p:to>
                                        <p:strVal val="visible"/>
                                      </p:to>
                                    </p:set>
                                  </p:childTnLst>
                                </p:cTn>
                              </p:par>
                              <p:par>
                                <p:cTn id="27" presetID="27" presetClass="emph" presetSubtype="0" repeatCount="indefinite" fill="remove" grpId="1" nodeType="withEffect">
                                  <p:stCondLst>
                                    <p:cond delay="0"/>
                                  </p:stCondLst>
                                  <p:endCondLst>
                                    <p:cond evt="onNext" delay="0">
                                      <p:tgtEl>
                                        <p:sldTgt/>
                                      </p:tgtEl>
                                    </p:cond>
                                  </p:endCondLst>
                                  <p:childTnLst>
                                    <p:animClr clrSpc="rgb" dir="cw">
                                      <p:cBhvr override="childStyle">
                                        <p:cTn id="28" dur="250" autoRev="1" fill="remove"/>
                                        <p:tgtEl>
                                          <p:spTgt spid="2"/>
                                        </p:tgtEl>
                                        <p:attrNameLst>
                                          <p:attrName>style.color</p:attrName>
                                        </p:attrNameLst>
                                      </p:cBhvr>
                                      <p:to>
                                        <a:srgbClr val="00B0F0"/>
                                      </p:to>
                                    </p:animClr>
                                    <p:animClr clrSpc="rgb" dir="cw">
                                      <p:cBhvr>
                                        <p:cTn id="29" dur="250" autoRev="1" fill="remove"/>
                                        <p:tgtEl>
                                          <p:spTgt spid="2"/>
                                        </p:tgtEl>
                                        <p:attrNameLst>
                                          <p:attrName>fillcolor</p:attrName>
                                        </p:attrNameLst>
                                      </p:cBhvr>
                                      <p:to>
                                        <a:srgbClr val="00B0F0"/>
                                      </p:to>
                                    </p:animClr>
                                    <p:set>
                                      <p:cBhvr>
                                        <p:cTn id="30" dur="250" autoRev="1" fill="remove"/>
                                        <p:tgtEl>
                                          <p:spTgt spid="2"/>
                                        </p:tgtEl>
                                        <p:attrNameLst>
                                          <p:attrName>fill.type</p:attrName>
                                        </p:attrNameLst>
                                      </p:cBhvr>
                                      <p:to>
                                        <p:strVal val="solid"/>
                                      </p:to>
                                    </p:set>
                                    <p:set>
                                      <p:cBhvr>
                                        <p:cTn id="31" dur="250" autoRev="1" fill="remove"/>
                                        <p:tgtEl>
                                          <p:spTgt spid="2"/>
                                        </p:tgtEl>
                                        <p:attrNameLst>
                                          <p:attrName>fill.on</p:attrName>
                                        </p:attrNameLst>
                                      </p:cBhvr>
                                      <p:to>
                                        <p:strVal val="true"/>
                                      </p:to>
                                    </p:set>
                                  </p:childTnLst>
                                </p:cTn>
                              </p:par>
                              <p:par>
                                <p:cTn id="32" presetID="10" presetClass="entr" presetSubtype="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Effect transition="in" filter="fade">
                                      <p:cBhvr>
                                        <p:cTn id="34" dur="500"/>
                                        <p:tgtEl>
                                          <p:spTgt spid="11"/>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1" fill="hold" nodeType="click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wipe(up)">
                                      <p:cBhvr>
                                        <p:cTn id="39" dur="500"/>
                                        <p:tgtEl>
                                          <p:spTgt spid="7"/>
                                        </p:tgtEl>
                                      </p:cBhvr>
                                    </p:animEffect>
                                  </p:childTnLst>
                                </p:cTn>
                              </p:par>
                              <p:par>
                                <p:cTn id="40" presetID="22" presetClass="entr" presetSubtype="4" fill="hold" nodeType="withEffect">
                                  <p:stCondLst>
                                    <p:cond delay="250"/>
                                  </p:stCondLst>
                                  <p:childTnLst>
                                    <p:set>
                                      <p:cBhvr>
                                        <p:cTn id="41" dur="1" fill="hold">
                                          <p:stCondLst>
                                            <p:cond delay="0"/>
                                          </p:stCondLst>
                                        </p:cTn>
                                        <p:tgtEl>
                                          <p:spTgt spid="13"/>
                                        </p:tgtEl>
                                        <p:attrNameLst>
                                          <p:attrName>style.visibility</p:attrName>
                                        </p:attrNameLst>
                                      </p:cBhvr>
                                      <p:to>
                                        <p:strVal val="visible"/>
                                      </p:to>
                                    </p:set>
                                    <p:animEffect transition="in" filter="wipe(down)">
                                      <p:cBhvr>
                                        <p:cTn id="42" dur="500"/>
                                        <p:tgtEl>
                                          <p:spTgt spid="13"/>
                                        </p:tgtEl>
                                      </p:cBhvr>
                                    </p:animEffect>
                                  </p:childTnLst>
                                </p:cTn>
                              </p:par>
                              <p:par>
                                <p:cTn id="43" presetID="10" presetClass="entr" presetSubtype="0" fill="hold" grpId="0" nodeType="withEffect">
                                  <p:stCondLst>
                                    <p:cond delay="250"/>
                                  </p:stCondLst>
                                  <p:childTnLst>
                                    <p:set>
                                      <p:cBhvr>
                                        <p:cTn id="44" dur="1" fill="hold">
                                          <p:stCondLst>
                                            <p:cond delay="0"/>
                                          </p:stCondLst>
                                        </p:cTn>
                                        <p:tgtEl>
                                          <p:spTgt spid="14"/>
                                        </p:tgtEl>
                                        <p:attrNameLst>
                                          <p:attrName>style.visibility</p:attrName>
                                        </p:attrNameLst>
                                      </p:cBhvr>
                                      <p:to>
                                        <p:strVal val="visible"/>
                                      </p:to>
                                    </p:set>
                                    <p:animEffect transition="in" filter="fade">
                                      <p:cBhvr>
                                        <p:cTn id="45" dur="500"/>
                                        <p:tgtEl>
                                          <p:spTgt spid="14"/>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2" fill="hold" nodeType="click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wipe(right)">
                                      <p:cBhvr>
                                        <p:cTn id="50" dur="500"/>
                                        <p:tgtEl>
                                          <p:spTgt spid="17"/>
                                        </p:tgtEl>
                                      </p:cBhvr>
                                    </p:animEffect>
                                  </p:childTnLst>
                                </p:cTn>
                              </p:par>
                              <p:par>
                                <p:cTn id="51" presetID="22" presetClass="entr" presetSubtype="4" fill="hold" nodeType="withEffect">
                                  <p:stCondLst>
                                    <p:cond delay="0"/>
                                  </p:stCondLst>
                                  <p:childTnLst>
                                    <p:set>
                                      <p:cBhvr>
                                        <p:cTn id="52" dur="1" fill="hold">
                                          <p:stCondLst>
                                            <p:cond delay="0"/>
                                          </p:stCondLst>
                                        </p:cTn>
                                        <p:tgtEl>
                                          <p:spTgt spid="19"/>
                                        </p:tgtEl>
                                        <p:attrNameLst>
                                          <p:attrName>style.visibility</p:attrName>
                                        </p:attrNameLst>
                                      </p:cBhvr>
                                      <p:to>
                                        <p:strVal val="visible"/>
                                      </p:to>
                                    </p:set>
                                    <p:animEffect transition="in" filter="wipe(down)">
                                      <p:cBhvr>
                                        <p:cTn id="53" dur="500"/>
                                        <p:tgtEl>
                                          <p:spTgt spid="19"/>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2" grpId="0" animBg="1"/>
      <p:bldP spid="2" grpId="1" animBg="1"/>
      <p:bldP spid="10" grpId="0"/>
      <p:bldP spid="11" grpId="0"/>
      <p:bldP spid="14" grpId="0"/>
      <p:bldP spid="2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用途</a:t>
            </a:r>
            <a:br>
              <a:rPr lang="en-US" altLang="zh-CN" dirty="0"/>
            </a:br>
            <a:r>
              <a:rPr lang="zh-CN" altLang="en-US" dirty="0"/>
              <a:t>的</a:t>
            </a:r>
            <a:br>
              <a:rPr lang="en-US" altLang="zh-CN" dirty="0"/>
            </a:br>
            <a:r>
              <a:rPr lang="zh-CN" altLang="en-US" dirty="0"/>
              <a:t>选择</a:t>
            </a:r>
          </a:p>
        </p:txBody>
      </p:sp>
      <p:sp>
        <p:nvSpPr>
          <p:cNvPr id="3" name="文本占位符 2"/>
          <p:cNvSpPr>
            <a:spLocks noGrp="1"/>
          </p:cNvSpPr>
          <p:nvPr>
            <p:ph type="body" idx="1"/>
          </p:nvPr>
        </p:nvSpPr>
        <p:spPr/>
        <p:txBody>
          <a:bodyPr/>
          <a:lstStyle/>
          <a:p>
            <a:r>
              <a:rPr lang="en-US" altLang="zh-CN" dirty="0"/>
              <a:t>Allocation among Uses </a:t>
            </a:r>
          </a:p>
        </p:txBody>
      </p:sp>
      <p:sp>
        <p:nvSpPr>
          <p:cNvPr id="4" name="文本占位符 3"/>
          <p:cNvSpPr>
            <a:spLocks noGrp="1"/>
          </p:cNvSpPr>
          <p:nvPr>
            <p:ph type="body" sz="quarter" idx="13"/>
          </p:nvPr>
        </p:nvSpPr>
        <p:spPr/>
        <p:txBody>
          <a:bodyPr/>
          <a:lstStyle/>
          <a:p>
            <a:r>
              <a:rPr lang="en-US" altLang="zh-CN" dirty="0"/>
              <a:t>3</a:t>
            </a:r>
            <a:endParaRPr lang="zh-CN" altLang="en-US" dirty="0"/>
          </a:p>
        </p:txBody>
      </p:sp>
    </p:spTree>
    <p:extLst>
      <p:ext uri="{BB962C8B-B14F-4D97-AF65-F5344CB8AC3E}">
        <p14:creationId xmlns:p14="http://schemas.microsoft.com/office/powerpoint/2010/main" val="230268946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土地具有不同用途</a:t>
            </a:r>
          </a:p>
        </p:txBody>
      </p:sp>
      <p:sp>
        <p:nvSpPr>
          <p:cNvPr id="3" name="内容占位符 2"/>
          <p:cNvSpPr>
            <a:spLocks noGrp="1"/>
          </p:cNvSpPr>
          <p:nvPr>
            <p:ph idx="1"/>
          </p:nvPr>
        </p:nvSpPr>
        <p:spPr>
          <a:xfrm>
            <a:off x="914400" y="1268760"/>
            <a:ext cx="4233664" cy="5589241"/>
          </a:xfrm>
        </p:spPr>
        <p:txBody>
          <a:bodyPr/>
          <a:lstStyle/>
          <a:p>
            <a:r>
              <a:rPr lang="zh-CN" altLang="en-US" dirty="0"/>
              <a:t>农业、林业、游乐等</a:t>
            </a:r>
            <a:r>
              <a:rPr lang="en-US" altLang="zh-CN" dirty="0"/>
              <a:t>……</a:t>
            </a:r>
          </a:p>
          <a:p>
            <a:r>
              <a:rPr lang="zh-CN" altLang="en-US" dirty="0"/>
              <a:t>每种用途都能产生净收益</a:t>
            </a:r>
            <a:endParaRPr lang="en-US" altLang="zh-CN" dirty="0"/>
          </a:p>
          <a:p>
            <a:r>
              <a:rPr lang="zh-CN" altLang="en-US" dirty="0"/>
              <a:t>将两种或两种以上用途结合也能产生净效益</a:t>
            </a:r>
            <a:endParaRPr lang="en-US" altLang="zh-CN" dirty="0"/>
          </a:p>
          <a:p>
            <a:r>
              <a:rPr lang="zh-CN" altLang="en-US" dirty="0"/>
              <a:t>因此必须对不同的用途进行选择和分配</a:t>
            </a:r>
          </a:p>
        </p:txBody>
      </p:sp>
      <p:sp>
        <p:nvSpPr>
          <p:cNvPr id="4" name="文本框 3"/>
          <p:cNvSpPr txBox="1"/>
          <p:nvPr/>
        </p:nvSpPr>
        <p:spPr>
          <a:xfrm>
            <a:off x="5724128" y="1844824"/>
            <a:ext cx="2736304" cy="2246769"/>
          </a:xfrm>
          <a:prstGeom prst="rect">
            <a:avLst/>
          </a:prstGeom>
          <a:noFill/>
        </p:spPr>
        <p:txBody>
          <a:bodyPr wrap="square" rtlCol="0">
            <a:spAutoFit/>
            <a:scene3d>
              <a:camera prst="orthographicFront"/>
              <a:lightRig rig="threePt" dir="t"/>
            </a:scene3d>
            <a:sp3d contourW="12700">
              <a:bevelT w="12700" h="12700"/>
              <a:contourClr>
                <a:srgbClr val="3FBCF0"/>
              </a:contourClr>
            </a:sp3d>
          </a:bodyPr>
          <a:lstStyle/>
          <a:p>
            <a:r>
              <a:rPr lang="zh-CN" altLang="en-US" sz="2800" dirty="0">
                <a:ln w="12700">
                  <a:gradFill>
                    <a:gsLst>
                      <a:gs pos="0">
                        <a:schemeClr val="accent6">
                          <a:lumMod val="50000"/>
                        </a:schemeClr>
                      </a:gs>
                      <a:gs pos="100000">
                        <a:srgbClr val="7030A0"/>
                      </a:gs>
                    </a:gsLst>
                    <a:lin ang="5400000" scaled="1"/>
                  </a:gradFill>
                </a:ln>
                <a:gradFill>
                  <a:gsLst>
                    <a:gs pos="78000">
                      <a:srgbClr val="4F7FCB"/>
                    </a:gs>
                    <a:gs pos="100000">
                      <a:srgbClr val="38B7EA">
                        <a:alpha val="56000"/>
                      </a:srgbClr>
                    </a:gs>
                    <a:gs pos="0">
                      <a:srgbClr val="7030A0"/>
                    </a:gs>
                  </a:gsLst>
                  <a:lin ang="5400000" scaled="1"/>
                </a:gradFill>
                <a:effectLst>
                  <a:outerShdw blurRad="63500" dist="38100" dir="2700000" algn="tl" rotWithShape="0">
                    <a:srgbClr val="7030A0">
                      <a:alpha val="40000"/>
                    </a:srgbClr>
                  </a:outerShdw>
                </a:effectLst>
                <a:latin typeface="黑体" panose="02010609060101010101" pitchFamily="49" charset="-122"/>
                <a:ea typeface="黑体" panose="02010609060101010101" pitchFamily="49" charset="-122"/>
              </a:rPr>
              <a:t>在特定的时间、空间</a:t>
            </a:r>
            <a:endParaRPr lang="en-US" altLang="zh-CN" sz="2800" dirty="0">
              <a:ln w="12700">
                <a:gradFill>
                  <a:gsLst>
                    <a:gs pos="0">
                      <a:schemeClr val="accent6">
                        <a:lumMod val="50000"/>
                      </a:schemeClr>
                    </a:gs>
                    <a:gs pos="100000">
                      <a:srgbClr val="7030A0"/>
                    </a:gs>
                  </a:gsLst>
                  <a:lin ang="5400000" scaled="1"/>
                </a:gradFill>
              </a:ln>
              <a:gradFill>
                <a:gsLst>
                  <a:gs pos="78000">
                    <a:srgbClr val="4F7FCB"/>
                  </a:gs>
                  <a:gs pos="100000">
                    <a:srgbClr val="38B7EA">
                      <a:alpha val="56000"/>
                    </a:srgbClr>
                  </a:gs>
                  <a:gs pos="0">
                    <a:srgbClr val="7030A0"/>
                  </a:gs>
                </a:gsLst>
                <a:lin ang="5400000" scaled="1"/>
              </a:gradFill>
              <a:effectLst>
                <a:outerShdw blurRad="63500" dist="38100" dir="2700000" algn="tl" rotWithShape="0">
                  <a:srgbClr val="7030A0">
                    <a:alpha val="40000"/>
                  </a:srgbClr>
                </a:outerShdw>
              </a:effectLst>
              <a:latin typeface="黑体" panose="02010609060101010101" pitchFamily="49" charset="-122"/>
              <a:ea typeface="黑体" panose="02010609060101010101" pitchFamily="49" charset="-122"/>
            </a:endParaRPr>
          </a:p>
          <a:p>
            <a:r>
              <a:rPr lang="zh-CN" altLang="en-US" sz="2800" dirty="0">
                <a:ln w="12700">
                  <a:gradFill>
                    <a:gsLst>
                      <a:gs pos="0">
                        <a:schemeClr val="accent6">
                          <a:lumMod val="50000"/>
                        </a:schemeClr>
                      </a:gs>
                      <a:gs pos="100000">
                        <a:srgbClr val="7030A0"/>
                      </a:gs>
                    </a:gsLst>
                    <a:lin ang="5400000" scaled="1"/>
                  </a:gradFill>
                </a:ln>
                <a:gradFill>
                  <a:gsLst>
                    <a:gs pos="78000">
                      <a:srgbClr val="4F7FCB"/>
                    </a:gs>
                    <a:gs pos="100000">
                      <a:srgbClr val="38B7EA">
                        <a:alpha val="56000"/>
                      </a:srgbClr>
                    </a:gs>
                    <a:gs pos="0">
                      <a:srgbClr val="7030A0"/>
                    </a:gs>
                  </a:gsLst>
                  <a:lin ang="5400000" scaled="1"/>
                </a:gradFill>
                <a:effectLst>
                  <a:outerShdw blurRad="63500" dist="38100" dir="2700000" algn="tl" rotWithShape="0">
                    <a:srgbClr val="7030A0">
                      <a:alpha val="40000"/>
                    </a:srgbClr>
                  </a:outerShdw>
                </a:effectLst>
                <a:latin typeface="黑体" panose="02010609060101010101" pitchFamily="49" charset="-122"/>
                <a:ea typeface="黑体" panose="02010609060101010101" pitchFamily="49" charset="-122"/>
              </a:rPr>
              <a:t>如何选择能产生最大地租的土地用途？</a:t>
            </a:r>
          </a:p>
        </p:txBody>
      </p:sp>
    </p:spTree>
    <p:extLst>
      <p:ext uri="{BB962C8B-B14F-4D97-AF65-F5344CB8AC3E}">
        <p14:creationId xmlns:p14="http://schemas.microsoft.com/office/powerpoint/2010/main" val="3210774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不同特征与不同用途</a:t>
            </a:r>
          </a:p>
        </p:txBody>
      </p:sp>
      <p:sp>
        <p:nvSpPr>
          <p:cNvPr id="3" name="文本占位符 2"/>
          <p:cNvSpPr>
            <a:spLocks noGrp="1"/>
          </p:cNvSpPr>
          <p:nvPr>
            <p:ph type="body" idx="1"/>
          </p:nvPr>
        </p:nvSpPr>
        <p:spPr/>
        <p:txBody>
          <a:bodyPr/>
          <a:lstStyle/>
          <a:p>
            <a:r>
              <a:rPr lang="zh-CN" altLang="en-US" dirty="0"/>
              <a:t>土地有不同特征</a:t>
            </a:r>
          </a:p>
        </p:txBody>
      </p:sp>
      <p:sp>
        <p:nvSpPr>
          <p:cNvPr id="4" name="内容占位符 3"/>
          <p:cNvSpPr>
            <a:spLocks noGrp="1"/>
          </p:cNvSpPr>
          <p:nvPr>
            <p:ph sz="half" idx="2"/>
          </p:nvPr>
        </p:nvSpPr>
        <p:spPr>
          <a:xfrm>
            <a:off x="0" y="1916832"/>
            <a:ext cx="4500000" cy="3384376"/>
          </a:xfrm>
        </p:spPr>
        <p:txBody>
          <a:bodyPr/>
          <a:lstStyle/>
          <a:p>
            <a:r>
              <a:rPr lang="zh-CN" altLang="en-US" dirty="0"/>
              <a:t>肥沃程度</a:t>
            </a:r>
            <a:endParaRPr lang="en-US" altLang="zh-CN" dirty="0"/>
          </a:p>
          <a:p>
            <a:r>
              <a:rPr lang="zh-CN" altLang="en-US" dirty="0"/>
              <a:t>离市场远近</a:t>
            </a:r>
            <a:endParaRPr lang="en-US" altLang="zh-CN" dirty="0"/>
          </a:p>
          <a:p>
            <a:r>
              <a:rPr lang="zh-CN" altLang="en-US" dirty="0"/>
              <a:t>地形</a:t>
            </a:r>
            <a:endParaRPr lang="en-US" altLang="zh-CN" dirty="0"/>
          </a:p>
          <a:p>
            <a:r>
              <a:rPr lang="zh-CN" altLang="en-US" dirty="0"/>
              <a:t>可接近程度</a:t>
            </a:r>
            <a:endParaRPr lang="en-US" altLang="zh-CN" dirty="0"/>
          </a:p>
          <a:p>
            <a:r>
              <a:rPr lang="en-US" altLang="zh-CN" dirty="0"/>
              <a:t>……</a:t>
            </a:r>
            <a:endParaRPr lang="zh-CN" altLang="en-US" dirty="0"/>
          </a:p>
        </p:txBody>
      </p:sp>
      <p:sp>
        <p:nvSpPr>
          <p:cNvPr id="5" name="文本占位符 4"/>
          <p:cNvSpPr>
            <a:spLocks noGrp="1"/>
          </p:cNvSpPr>
          <p:nvPr>
            <p:ph type="body" sz="quarter" idx="3"/>
          </p:nvPr>
        </p:nvSpPr>
        <p:spPr/>
        <p:txBody>
          <a:bodyPr/>
          <a:lstStyle/>
          <a:p>
            <a:r>
              <a:rPr lang="zh-CN" altLang="en-US" dirty="0"/>
              <a:t>土地有不同用途</a:t>
            </a:r>
          </a:p>
        </p:txBody>
      </p:sp>
      <p:sp>
        <p:nvSpPr>
          <p:cNvPr id="6" name="内容占位符 5"/>
          <p:cNvSpPr>
            <a:spLocks noGrp="1"/>
          </p:cNvSpPr>
          <p:nvPr>
            <p:ph sz="quarter" idx="4"/>
          </p:nvPr>
        </p:nvSpPr>
        <p:spPr>
          <a:xfrm>
            <a:off x="4499992" y="1916832"/>
            <a:ext cx="4644008" cy="3384376"/>
          </a:xfrm>
        </p:spPr>
        <p:txBody>
          <a:bodyPr/>
          <a:lstStyle/>
          <a:p>
            <a:r>
              <a:rPr lang="zh-CN" altLang="en-US" dirty="0"/>
              <a:t>农田</a:t>
            </a:r>
            <a:endParaRPr lang="en-US" altLang="zh-CN" dirty="0"/>
          </a:p>
          <a:p>
            <a:r>
              <a:rPr lang="zh-CN" altLang="en-US" dirty="0"/>
              <a:t>用材林</a:t>
            </a:r>
            <a:endParaRPr lang="en-US" altLang="zh-CN" dirty="0"/>
          </a:p>
          <a:p>
            <a:r>
              <a:rPr lang="zh-CN" altLang="en-US" dirty="0"/>
              <a:t>薪炭林</a:t>
            </a:r>
            <a:endParaRPr lang="en-US" altLang="zh-CN" dirty="0"/>
          </a:p>
          <a:p>
            <a:r>
              <a:rPr lang="zh-CN" altLang="en-US" dirty="0"/>
              <a:t>果树林</a:t>
            </a:r>
            <a:endParaRPr lang="en-US" altLang="zh-CN" dirty="0"/>
          </a:p>
          <a:p>
            <a:r>
              <a:rPr lang="zh-CN" altLang="en-US" dirty="0"/>
              <a:t>游憩</a:t>
            </a:r>
            <a:endParaRPr lang="en-US" altLang="zh-CN" dirty="0"/>
          </a:p>
          <a:p>
            <a:r>
              <a:rPr lang="zh-CN" altLang="en-US" dirty="0"/>
              <a:t>生态</a:t>
            </a:r>
            <a:endParaRPr lang="en-US" altLang="zh-CN" dirty="0"/>
          </a:p>
          <a:p>
            <a:r>
              <a:rPr lang="en-US" altLang="zh-CN" dirty="0"/>
              <a:t>……</a:t>
            </a:r>
            <a:endParaRPr lang="zh-CN" altLang="en-US" dirty="0"/>
          </a:p>
        </p:txBody>
      </p:sp>
      <p:sp>
        <p:nvSpPr>
          <p:cNvPr id="7" name="文本框 6"/>
          <p:cNvSpPr txBox="1"/>
          <p:nvPr/>
        </p:nvSpPr>
        <p:spPr>
          <a:xfrm>
            <a:off x="899592" y="5589240"/>
            <a:ext cx="7366119" cy="523220"/>
          </a:xfrm>
          <a:prstGeom prst="rect">
            <a:avLst/>
          </a:prstGeom>
          <a:noFill/>
        </p:spPr>
        <p:txBody>
          <a:bodyPr wrap="none" rtlCol="0">
            <a:spAutoFit/>
            <a:scene3d>
              <a:camera prst="orthographicFront"/>
              <a:lightRig rig="threePt" dir="t"/>
            </a:scene3d>
            <a:sp3d extrusionH="57150">
              <a:bevelT w="38100" h="38100"/>
              <a:extrusionClr>
                <a:schemeClr val="accent3">
                  <a:lumMod val="75000"/>
                </a:schemeClr>
              </a:extrusionClr>
            </a:sp3d>
          </a:bodyPr>
          <a:lstStyle/>
          <a:p>
            <a:r>
              <a:rPr lang="zh-CN" altLang="en-US" sz="2800" b="1" dirty="0">
                <a:ln w="9525">
                  <a:gradFill flip="none" rotWithShape="1">
                    <a:gsLst>
                      <a:gs pos="0">
                        <a:srgbClr val="00A9EC"/>
                      </a:gs>
                      <a:gs pos="100000">
                        <a:schemeClr val="accent4">
                          <a:lumMod val="60000"/>
                          <a:lumOff val="40000"/>
                        </a:schemeClr>
                      </a:gs>
                    </a:gsLst>
                    <a:lin ang="2700000" scaled="1"/>
                    <a:tileRect/>
                  </a:gradFill>
                  <a:prstDash val="solid"/>
                </a:ln>
                <a:gradFill>
                  <a:gsLst>
                    <a:gs pos="0">
                      <a:schemeClr val="accent6">
                        <a:lumMod val="50000"/>
                      </a:schemeClr>
                    </a:gs>
                    <a:gs pos="100000">
                      <a:srgbClr val="7030A0"/>
                    </a:gs>
                  </a:gsLst>
                  <a:lin ang="5400000" scaled="1"/>
                </a:gradFill>
                <a:effectLst>
                  <a:outerShdw blurRad="12700" dist="38100" dir="2700000" algn="tl" rotWithShape="0">
                    <a:schemeClr val="accent4">
                      <a:lumMod val="75000"/>
                    </a:schemeClr>
                  </a:outerShdw>
                </a:effectLst>
                <a:latin typeface="黑体" panose="02010609060101010101" pitchFamily="49" charset="-122"/>
                <a:ea typeface="黑体" panose="02010609060101010101" pitchFamily="49" charset="-122"/>
              </a:rPr>
              <a:t>每个特征的重要性与土地利用的目的紧密相关</a:t>
            </a:r>
          </a:p>
        </p:txBody>
      </p:sp>
    </p:spTree>
    <p:extLst>
      <p:ext uri="{BB962C8B-B14F-4D97-AF65-F5344CB8AC3E}">
        <p14:creationId xmlns:p14="http://schemas.microsoft.com/office/powerpoint/2010/main" val="41741414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示例：离城市中心的远近</a:t>
            </a:r>
          </a:p>
        </p:txBody>
      </p:sp>
      <p:pic>
        <p:nvPicPr>
          <p:cNvPr id="1026" name="Picture 2" descr="http://smithgill.com/media/images/project_images/775/great_city_overall.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20633" y="1484784"/>
            <a:ext cx="7102733" cy="486000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a:extLst/>
        </p:spPr>
      </p:pic>
      <p:sp>
        <p:nvSpPr>
          <p:cNvPr id="3" name="文本框 2"/>
          <p:cNvSpPr txBox="1"/>
          <p:nvPr/>
        </p:nvSpPr>
        <p:spPr>
          <a:xfrm>
            <a:off x="323528" y="2132856"/>
            <a:ext cx="5690982" cy="523220"/>
          </a:xfrm>
          <a:prstGeom prst="rect">
            <a:avLst/>
          </a:prstGeom>
          <a:noFill/>
        </p:spPr>
        <p:txBody>
          <a:bodyPr wrap="none" rtlCol="0">
            <a:spAutoFit/>
            <a:scene3d>
              <a:camera prst="orthographicFront"/>
              <a:lightRig rig="threePt" dir="t"/>
            </a:scene3d>
            <a:sp3d extrusionH="57150" contourW="12700" prstMaterial="matte">
              <a:bevelT w="38100" h="25400"/>
              <a:extrusionClr>
                <a:schemeClr val="accent2">
                  <a:lumMod val="75000"/>
                </a:schemeClr>
              </a:extrusionClr>
              <a:contourClr>
                <a:srgbClr val="92D050"/>
              </a:contourClr>
            </a:sp3d>
          </a:bodyPr>
          <a:lstStyle/>
          <a:p>
            <a:r>
              <a:rPr lang="zh-CN" altLang="en-US" sz="2800" b="1" spc="50" dirty="0">
                <a:ln w="15875">
                  <a:gradFill>
                    <a:gsLst>
                      <a:gs pos="0">
                        <a:schemeClr val="accent1">
                          <a:lumMod val="5000"/>
                          <a:lumOff val="95000"/>
                        </a:schemeClr>
                      </a:gs>
                      <a:gs pos="100000">
                        <a:schemeClr val="accent1">
                          <a:lumMod val="30000"/>
                          <a:lumOff val="70000"/>
                        </a:schemeClr>
                      </a:gs>
                    </a:gsLst>
                    <a:lin ang="5400000" scaled="1"/>
                  </a:gradFill>
                </a:ln>
                <a:gradFill>
                  <a:gsLst>
                    <a:gs pos="0">
                      <a:srgbClr val="FF0000"/>
                    </a:gs>
                    <a:gs pos="100000">
                      <a:schemeClr val="accent6">
                        <a:lumMod val="75000"/>
                      </a:schemeClr>
                    </a:gs>
                  </a:gsLst>
                  <a:lin ang="5400000" scaled="1"/>
                </a:gradFill>
                <a:effectLst>
                  <a:innerShdw blurRad="63500" dist="50800" dir="13500000">
                    <a:srgbClr val="000000">
                      <a:alpha val="50000"/>
                    </a:srgbClr>
                  </a:innerShdw>
                </a:effectLst>
                <a:latin typeface="黑体" panose="02010609060101010101" pitchFamily="49" charset="-122"/>
                <a:ea typeface="黑体" panose="02010609060101010101" pitchFamily="49" charset="-122"/>
              </a:rPr>
              <a:t>距城市越近，土地利用集约度越高</a:t>
            </a:r>
          </a:p>
        </p:txBody>
      </p:sp>
      <p:cxnSp>
        <p:nvCxnSpPr>
          <p:cNvPr id="5" name="直接箭头连接符 4"/>
          <p:cNvCxnSpPr/>
          <p:nvPr/>
        </p:nvCxnSpPr>
        <p:spPr>
          <a:xfrm>
            <a:off x="3131840" y="2636912"/>
            <a:ext cx="1296144" cy="223224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
        <p:nvSpPr>
          <p:cNvPr id="7" name="文本框 6"/>
          <p:cNvSpPr txBox="1"/>
          <p:nvPr/>
        </p:nvSpPr>
        <p:spPr>
          <a:xfrm>
            <a:off x="2801931" y="1529462"/>
            <a:ext cx="6425157" cy="954107"/>
          </a:xfrm>
          <a:prstGeom prst="rect">
            <a:avLst/>
          </a:prstGeom>
          <a:noFill/>
        </p:spPr>
        <p:txBody>
          <a:bodyPr wrap="none" rtlCol="0">
            <a:spAutoFit/>
            <a:scene3d>
              <a:camera prst="orthographicFront"/>
              <a:lightRig rig="threePt" dir="t"/>
            </a:scene3d>
            <a:sp3d extrusionH="57150" contourW="12700" prstMaterial="matte">
              <a:bevelT w="38100" h="25400"/>
              <a:extrusionClr>
                <a:schemeClr val="accent2">
                  <a:lumMod val="75000"/>
                </a:schemeClr>
              </a:extrusionClr>
              <a:contourClr>
                <a:srgbClr val="92D050"/>
              </a:contourClr>
            </a:sp3d>
          </a:bodyPr>
          <a:lstStyle/>
          <a:p>
            <a:r>
              <a:rPr lang="zh-CN" altLang="en-US" sz="2800" b="1" spc="50" dirty="0">
                <a:ln w="15875">
                  <a:gradFill>
                    <a:gsLst>
                      <a:gs pos="0">
                        <a:schemeClr val="accent1">
                          <a:lumMod val="5000"/>
                          <a:lumOff val="95000"/>
                        </a:schemeClr>
                      </a:gs>
                      <a:gs pos="100000">
                        <a:srgbClr val="00B050"/>
                      </a:gs>
                    </a:gsLst>
                    <a:lin ang="5400000" scaled="1"/>
                  </a:gradFill>
                </a:ln>
                <a:gradFill>
                  <a:gsLst>
                    <a:gs pos="0">
                      <a:schemeClr val="accent3">
                        <a:lumMod val="75000"/>
                      </a:schemeClr>
                    </a:gs>
                    <a:gs pos="100000">
                      <a:srgbClr val="00B050"/>
                    </a:gs>
                  </a:gsLst>
                  <a:lin ang="5400000" scaled="1"/>
                </a:gradFill>
                <a:effectLst>
                  <a:innerShdw blurRad="63500" dist="50800" dir="13500000">
                    <a:srgbClr val="000000">
                      <a:alpha val="50000"/>
                    </a:srgbClr>
                  </a:innerShdw>
                </a:effectLst>
                <a:latin typeface="黑体" panose="02010609060101010101" pitchFamily="49" charset="-122"/>
                <a:ea typeface="黑体" panose="02010609060101010101" pitchFamily="49" charset="-122"/>
              </a:rPr>
              <a:t>距城市越近，对商用地价值的影响更高</a:t>
            </a:r>
            <a:endParaRPr lang="en-US" altLang="zh-CN" sz="2800" b="1" spc="50" dirty="0">
              <a:ln w="15875">
                <a:gradFill>
                  <a:gsLst>
                    <a:gs pos="0">
                      <a:schemeClr val="accent1">
                        <a:lumMod val="5000"/>
                        <a:lumOff val="95000"/>
                      </a:schemeClr>
                    </a:gs>
                    <a:gs pos="100000">
                      <a:srgbClr val="00B050"/>
                    </a:gs>
                  </a:gsLst>
                  <a:lin ang="5400000" scaled="1"/>
                </a:gradFill>
              </a:ln>
              <a:gradFill>
                <a:gsLst>
                  <a:gs pos="0">
                    <a:schemeClr val="accent3">
                      <a:lumMod val="75000"/>
                    </a:schemeClr>
                  </a:gs>
                  <a:gs pos="100000">
                    <a:srgbClr val="00B050"/>
                  </a:gs>
                </a:gsLst>
                <a:lin ang="5400000" scaled="1"/>
              </a:gradFill>
              <a:effectLst>
                <a:innerShdw blurRad="63500" dist="50800" dir="13500000">
                  <a:srgbClr val="000000">
                    <a:alpha val="50000"/>
                  </a:srgbClr>
                </a:innerShdw>
              </a:effectLst>
              <a:latin typeface="黑体" panose="02010609060101010101" pitchFamily="49" charset="-122"/>
              <a:ea typeface="黑体" panose="02010609060101010101" pitchFamily="49" charset="-122"/>
            </a:endParaRPr>
          </a:p>
          <a:p>
            <a:r>
              <a:rPr lang="zh-CN" altLang="en-US" sz="2800" b="1" spc="50" dirty="0">
                <a:ln w="15875">
                  <a:gradFill>
                    <a:gsLst>
                      <a:gs pos="0">
                        <a:schemeClr val="accent1">
                          <a:lumMod val="5000"/>
                          <a:lumOff val="95000"/>
                        </a:schemeClr>
                      </a:gs>
                      <a:gs pos="100000">
                        <a:srgbClr val="00B050"/>
                      </a:gs>
                    </a:gsLst>
                    <a:lin ang="5400000" scaled="1"/>
                  </a:gradFill>
                </a:ln>
                <a:gradFill>
                  <a:gsLst>
                    <a:gs pos="0">
                      <a:schemeClr val="accent3">
                        <a:lumMod val="75000"/>
                      </a:schemeClr>
                    </a:gs>
                    <a:gs pos="100000">
                      <a:srgbClr val="00B050"/>
                    </a:gs>
                  </a:gsLst>
                  <a:lin ang="5400000" scaled="1"/>
                </a:gradFill>
                <a:effectLst>
                  <a:innerShdw blurRad="63500" dist="50800" dir="13500000">
                    <a:srgbClr val="000000">
                      <a:alpha val="50000"/>
                    </a:srgbClr>
                  </a:innerShdw>
                </a:effectLst>
                <a:latin typeface="黑体" panose="02010609060101010101" pitchFamily="49" charset="-122"/>
                <a:ea typeface="黑体" panose="02010609060101010101" pitchFamily="49" charset="-122"/>
              </a:rPr>
              <a:t>对林地的价值影响相对较小</a:t>
            </a:r>
          </a:p>
        </p:txBody>
      </p:sp>
      <p:cxnSp>
        <p:nvCxnSpPr>
          <p:cNvPr id="8" name="直接箭头连接符 7"/>
          <p:cNvCxnSpPr/>
          <p:nvPr/>
        </p:nvCxnSpPr>
        <p:spPr>
          <a:xfrm flipH="1">
            <a:off x="4580384" y="2052682"/>
            <a:ext cx="2151856" cy="2968878"/>
          </a:xfrm>
          <a:prstGeom prst="straightConnector1">
            <a:avLst/>
          </a:prstGeom>
          <a:ln>
            <a:tailEnd type="triangle"/>
          </a:ln>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8198356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2" presetClass="entr" presetSubtype="1"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up)">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nodeType="clickEffect">
                                  <p:stCondLst>
                                    <p:cond delay="0"/>
                                  </p:stCondLst>
                                  <p:childTnLst>
                                    <p:animEffect transition="out" filter="fade">
                                      <p:cBhvr>
                                        <p:cTn id="15" dur="500"/>
                                        <p:tgtEl>
                                          <p:spTgt spid="5"/>
                                        </p:tgtEl>
                                      </p:cBhvr>
                                    </p:animEffect>
                                    <p:set>
                                      <p:cBhvr>
                                        <p:cTn id="16" dur="1" fill="hold">
                                          <p:stCondLst>
                                            <p:cond delay="499"/>
                                          </p:stCondLst>
                                        </p:cTn>
                                        <p:tgtEl>
                                          <p:spTgt spid="5"/>
                                        </p:tgtEl>
                                        <p:attrNameLst>
                                          <p:attrName>style.visibility</p:attrName>
                                        </p:attrNameLst>
                                      </p:cBhvr>
                                      <p:to>
                                        <p:strVal val="hidden"/>
                                      </p:to>
                                    </p:set>
                                  </p:childTnLst>
                                </p:cTn>
                              </p:par>
                              <p:par>
                                <p:cTn id="17" presetID="1" presetClass="exit" presetSubtype="0" fill="hold" grpId="1" nodeType="withEffect">
                                  <p:stCondLst>
                                    <p:cond delay="0"/>
                                  </p:stCondLst>
                                  <p:childTnLst>
                                    <p:set>
                                      <p:cBhvr>
                                        <p:cTn id="18" dur="1" fill="hold">
                                          <p:stCondLst>
                                            <p:cond delay="0"/>
                                          </p:stCondLst>
                                        </p:cTn>
                                        <p:tgtEl>
                                          <p:spTgt spid="3"/>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500" fill="hold"/>
                                        <p:tgtEl>
                                          <p:spTgt spid="7"/>
                                        </p:tgtEl>
                                        <p:attrNameLst>
                                          <p:attrName>ppt_x</p:attrName>
                                        </p:attrNameLst>
                                      </p:cBhvr>
                                      <p:tavLst>
                                        <p:tav tm="0">
                                          <p:val>
                                            <p:strVal val="#ppt_x"/>
                                          </p:val>
                                        </p:tav>
                                        <p:tav tm="100000">
                                          <p:val>
                                            <p:strVal val="#ppt_x"/>
                                          </p:val>
                                        </p:tav>
                                      </p:tavLst>
                                    </p:anim>
                                    <p:anim calcmode="lin" valueType="num">
                                      <p:cBhvr additive="base">
                                        <p:cTn id="24" dur="500" fill="hold"/>
                                        <p:tgtEl>
                                          <p:spTgt spid="7"/>
                                        </p:tgtEl>
                                        <p:attrNameLst>
                                          <p:attrName>ppt_y</p:attrName>
                                        </p:attrNameLst>
                                      </p:cBhvr>
                                      <p:tavLst>
                                        <p:tav tm="0">
                                          <p:val>
                                            <p:strVal val="1+#ppt_h/2"/>
                                          </p:val>
                                        </p:tav>
                                        <p:tav tm="100000">
                                          <p:val>
                                            <p:strVal val="#ppt_y"/>
                                          </p:val>
                                        </p:tav>
                                      </p:tavLst>
                                    </p:anim>
                                  </p:childTnLst>
                                </p:cTn>
                              </p:par>
                              <p:par>
                                <p:cTn id="25" presetID="22" presetClass="entr" presetSubtype="1" fill="hold" nodeType="with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wipe(up)">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3"/>
          <p:cNvSpPr>
            <a:spLocks noChangeArrowheads="1"/>
          </p:cNvSpPr>
          <p:nvPr/>
        </p:nvSpPr>
        <p:spPr bwMode="auto">
          <a:xfrm>
            <a:off x="1547813" y="692150"/>
            <a:ext cx="60388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r>
              <a:rPr lang="en-US" altLang="zh-CN" b="1" dirty="0">
                <a:solidFill>
                  <a:srgbClr val="000000"/>
                </a:solidFill>
                <a:latin typeface="Times New Roman" pitchFamily="18" charset="0"/>
                <a:cs typeface="Times New Roman" pitchFamily="18" charset="0"/>
              </a:rPr>
              <a:t>Figure 6.3: Efficient allocation of land among different uses</a:t>
            </a:r>
            <a:endParaRPr lang="en-CA" b="1" dirty="0">
              <a:latin typeface="Times New Roman" pitchFamily="18" charset="0"/>
              <a:cs typeface="Times New Roman" pitchFamily="18" charset="0"/>
            </a:endParaRPr>
          </a:p>
        </p:txBody>
      </p:sp>
      <p:grpSp>
        <p:nvGrpSpPr>
          <p:cNvPr id="29699" name="Group 2"/>
          <p:cNvGrpSpPr>
            <a:grpSpLocks/>
          </p:cNvGrpSpPr>
          <p:nvPr/>
        </p:nvGrpSpPr>
        <p:grpSpPr bwMode="auto">
          <a:xfrm>
            <a:off x="1116013" y="1484313"/>
            <a:ext cx="7056437" cy="4392612"/>
            <a:chOff x="1725" y="2190"/>
            <a:chExt cx="6270" cy="4355"/>
          </a:xfrm>
        </p:grpSpPr>
        <p:sp>
          <p:nvSpPr>
            <p:cNvPr id="29702" name="Text Box 2099"/>
            <p:cNvSpPr txBox="1">
              <a:spLocks noChangeArrowheads="1"/>
            </p:cNvSpPr>
            <p:nvPr/>
          </p:nvSpPr>
          <p:spPr bwMode="auto">
            <a:xfrm>
              <a:off x="7190" y="5721"/>
              <a:ext cx="403" cy="4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18288"/>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i="1">
                  <a:latin typeface="Times New Roman" pitchFamily="18" charset="0"/>
                  <a:cs typeface="Times New Roman" pitchFamily="18" charset="0"/>
                </a:rPr>
                <a:t>e</a:t>
              </a:r>
              <a:endParaRPr lang="en-CA">
                <a:latin typeface="Roman 10cpi"/>
                <a:cs typeface="Times New Roman" pitchFamily="18" charset="0"/>
              </a:endParaRPr>
            </a:p>
          </p:txBody>
        </p:sp>
        <p:sp>
          <p:nvSpPr>
            <p:cNvPr id="29703" name="Text Box 2100"/>
            <p:cNvSpPr txBox="1">
              <a:spLocks noChangeArrowheads="1"/>
            </p:cNvSpPr>
            <p:nvPr/>
          </p:nvSpPr>
          <p:spPr bwMode="auto">
            <a:xfrm>
              <a:off x="4965" y="4901"/>
              <a:ext cx="406" cy="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18288"/>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CA">
                  <a:latin typeface="Times New Roman" pitchFamily="18" charset="0"/>
                  <a:cs typeface="Times New Roman" pitchFamily="18" charset="0"/>
                </a:rPr>
                <a:t> </a:t>
              </a:r>
              <a:r>
                <a:rPr lang="en-US" altLang="zh-CN" i="1">
                  <a:latin typeface="Times New Roman" pitchFamily="18" charset="0"/>
                  <a:cs typeface="Times New Roman" pitchFamily="18" charset="0"/>
                </a:rPr>
                <a:t>d</a:t>
              </a:r>
              <a:endParaRPr lang="en-CA">
                <a:latin typeface="Roman 10cpi"/>
                <a:cs typeface="Times New Roman" pitchFamily="18" charset="0"/>
              </a:endParaRPr>
            </a:p>
          </p:txBody>
        </p:sp>
        <p:sp>
          <p:nvSpPr>
            <p:cNvPr id="29704" name="Text Box 2101"/>
            <p:cNvSpPr txBox="1">
              <a:spLocks noChangeArrowheads="1"/>
            </p:cNvSpPr>
            <p:nvPr/>
          </p:nvSpPr>
          <p:spPr bwMode="auto">
            <a:xfrm>
              <a:off x="3660" y="3929"/>
              <a:ext cx="467" cy="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18288"/>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CA">
                  <a:latin typeface="Times New Roman" pitchFamily="18" charset="0"/>
                  <a:cs typeface="Times New Roman" pitchFamily="18" charset="0"/>
                </a:rPr>
                <a:t> </a:t>
              </a:r>
              <a:r>
                <a:rPr lang="en-US" altLang="zh-CN" i="1">
                  <a:latin typeface="Times New Roman" pitchFamily="18" charset="0"/>
                  <a:cs typeface="Times New Roman" pitchFamily="18" charset="0"/>
                </a:rPr>
                <a:t>c</a:t>
              </a:r>
              <a:endParaRPr lang="en-CA">
                <a:latin typeface="Roman 10cpi"/>
                <a:cs typeface="Times New Roman" pitchFamily="18" charset="0"/>
              </a:endParaRPr>
            </a:p>
          </p:txBody>
        </p:sp>
        <p:sp>
          <p:nvSpPr>
            <p:cNvPr id="29705" name="Text Box 2102"/>
            <p:cNvSpPr txBox="1">
              <a:spLocks noChangeArrowheads="1"/>
            </p:cNvSpPr>
            <p:nvPr/>
          </p:nvSpPr>
          <p:spPr bwMode="auto">
            <a:xfrm>
              <a:off x="5833" y="5286"/>
              <a:ext cx="1022" cy="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Forestry</a:t>
              </a:r>
              <a:endParaRPr lang="en-CA">
                <a:latin typeface="Roman 10cpi"/>
                <a:cs typeface="Times New Roman" pitchFamily="18" charset="0"/>
              </a:endParaRPr>
            </a:p>
          </p:txBody>
        </p:sp>
        <p:sp>
          <p:nvSpPr>
            <p:cNvPr id="29706" name="Text Box 2103"/>
            <p:cNvSpPr txBox="1">
              <a:spLocks noChangeArrowheads="1"/>
            </p:cNvSpPr>
            <p:nvPr/>
          </p:nvSpPr>
          <p:spPr bwMode="auto">
            <a:xfrm>
              <a:off x="4337" y="4536"/>
              <a:ext cx="1034" cy="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Farming</a:t>
              </a:r>
              <a:endParaRPr lang="en-CA">
                <a:latin typeface="Roman 10cpi"/>
                <a:cs typeface="Times New Roman" pitchFamily="18" charset="0"/>
              </a:endParaRPr>
            </a:p>
          </p:txBody>
        </p:sp>
        <p:sp>
          <p:nvSpPr>
            <p:cNvPr id="29707" name="Text Box 2104"/>
            <p:cNvSpPr txBox="1">
              <a:spLocks noChangeArrowheads="1"/>
            </p:cNvSpPr>
            <p:nvPr/>
          </p:nvSpPr>
          <p:spPr bwMode="auto">
            <a:xfrm>
              <a:off x="3322" y="3561"/>
              <a:ext cx="1278" cy="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Residential</a:t>
              </a:r>
              <a:endParaRPr lang="en-CA">
                <a:latin typeface="Roman 10cpi"/>
                <a:cs typeface="Times New Roman" pitchFamily="18" charset="0"/>
              </a:endParaRPr>
            </a:p>
          </p:txBody>
        </p:sp>
        <p:sp>
          <p:nvSpPr>
            <p:cNvPr id="29708" name="Text Box 2105"/>
            <p:cNvSpPr txBox="1">
              <a:spLocks noChangeArrowheads="1"/>
            </p:cNvSpPr>
            <p:nvPr/>
          </p:nvSpPr>
          <p:spPr bwMode="auto">
            <a:xfrm>
              <a:off x="3055" y="2888"/>
              <a:ext cx="1376" cy="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Commercial</a:t>
              </a:r>
              <a:endParaRPr lang="en-CA">
                <a:latin typeface="Roman 10cpi"/>
                <a:cs typeface="Times New Roman" pitchFamily="18" charset="0"/>
              </a:endParaRPr>
            </a:p>
          </p:txBody>
        </p:sp>
        <p:sp>
          <p:nvSpPr>
            <p:cNvPr id="29709" name="Text Box 2106"/>
            <p:cNvSpPr txBox="1">
              <a:spLocks noChangeArrowheads="1"/>
            </p:cNvSpPr>
            <p:nvPr/>
          </p:nvSpPr>
          <p:spPr bwMode="auto">
            <a:xfrm>
              <a:off x="2730" y="5940"/>
              <a:ext cx="570" cy="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0</a:t>
              </a:r>
              <a:endParaRPr lang="en-CA">
                <a:latin typeface="Roman 10cpi"/>
                <a:cs typeface="Times New Roman" pitchFamily="18" charset="0"/>
              </a:endParaRPr>
            </a:p>
          </p:txBody>
        </p:sp>
        <p:sp>
          <p:nvSpPr>
            <p:cNvPr id="29710" name="Text Box 2107"/>
            <p:cNvSpPr txBox="1">
              <a:spLocks noChangeArrowheads="1"/>
            </p:cNvSpPr>
            <p:nvPr/>
          </p:nvSpPr>
          <p:spPr bwMode="auto">
            <a:xfrm>
              <a:off x="3055" y="2528"/>
              <a:ext cx="510" cy="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i="1">
                  <a:latin typeface="Times New Roman" pitchFamily="18" charset="0"/>
                  <a:cs typeface="Times New Roman" pitchFamily="18" charset="0"/>
                </a:rPr>
                <a:t>a</a:t>
              </a:r>
              <a:endParaRPr lang="en-CA">
                <a:latin typeface="Roman 10cpi"/>
                <a:cs typeface="Times New Roman" pitchFamily="18" charset="0"/>
              </a:endParaRPr>
            </a:p>
          </p:txBody>
        </p:sp>
        <p:sp>
          <p:nvSpPr>
            <p:cNvPr id="29711" name="Text Box 2108"/>
            <p:cNvSpPr txBox="1">
              <a:spLocks noChangeArrowheads="1"/>
            </p:cNvSpPr>
            <p:nvPr/>
          </p:nvSpPr>
          <p:spPr bwMode="auto">
            <a:xfrm>
              <a:off x="1725" y="3561"/>
              <a:ext cx="1270" cy="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indent="-114300"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r>
                <a:rPr lang="en-US" altLang="zh-CN">
                  <a:latin typeface="Times New Roman" pitchFamily="18" charset="0"/>
                  <a:cs typeface="Times New Roman" pitchFamily="18" charset="0"/>
                </a:rPr>
                <a:t>Land rent </a:t>
              </a:r>
            </a:p>
            <a:p>
              <a:pPr algn="ctr" eaLnBrk="1" hangingPunct="1"/>
              <a:r>
                <a:rPr lang="en-US" altLang="zh-CN">
                  <a:latin typeface="Times New Roman" pitchFamily="18" charset="0"/>
                  <a:cs typeface="Times New Roman" pitchFamily="18" charset="0"/>
                </a:rPr>
                <a:t>($)</a:t>
              </a:r>
              <a:endParaRPr lang="en-CA">
                <a:latin typeface="Roman 10cpi"/>
                <a:cs typeface="Times New Roman" pitchFamily="18" charset="0"/>
              </a:endParaRPr>
            </a:p>
          </p:txBody>
        </p:sp>
        <p:cxnSp>
          <p:nvCxnSpPr>
            <p:cNvPr id="29712" name="AutoShape 2109"/>
            <p:cNvCxnSpPr>
              <a:cxnSpLocks noChangeShapeType="1"/>
            </p:cNvCxnSpPr>
            <p:nvPr/>
          </p:nvCxnSpPr>
          <p:spPr bwMode="auto">
            <a:xfrm>
              <a:off x="3085" y="6059"/>
              <a:ext cx="4910" cy="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9713" name="Text Box 2110"/>
            <p:cNvSpPr txBox="1">
              <a:spLocks noChangeArrowheads="1"/>
            </p:cNvSpPr>
            <p:nvPr/>
          </p:nvSpPr>
          <p:spPr bwMode="auto">
            <a:xfrm>
              <a:off x="4020" y="6075"/>
              <a:ext cx="3819" cy="4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latin typeface="Times New Roman" pitchFamily="18" charset="0"/>
                  <a:cs typeface="Times New Roman" pitchFamily="18" charset="0"/>
                </a:rPr>
                <a:t>Distance from urban centre (kilometres)</a:t>
              </a:r>
              <a:endParaRPr lang="en-CA">
                <a:latin typeface="Roman 10cpi"/>
                <a:cs typeface="Times New Roman" pitchFamily="18" charset="0"/>
              </a:endParaRPr>
            </a:p>
          </p:txBody>
        </p:sp>
        <p:cxnSp>
          <p:nvCxnSpPr>
            <p:cNvPr id="29714" name="AutoShape 2111"/>
            <p:cNvCxnSpPr>
              <a:cxnSpLocks noChangeShapeType="1"/>
            </p:cNvCxnSpPr>
            <p:nvPr/>
          </p:nvCxnSpPr>
          <p:spPr bwMode="auto">
            <a:xfrm>
              <a:off x="3085" y="3743"/>
              <a:ext cx="2925" cy="231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29715" name="AutoShape 2112"/>
            <p:cNvCxnSpPr>
              <a:cxnSpLocks noChangeShapeType="1"/>
            </p:cNvCxnSpPr>
            <p:nvPr/>
          </p:nvCxnSpPr>
          <p:spPr bwMode="auto">
            <a:xfrm>
              <a:off x="3085" y="4536"/>
              <a:ext cx="4105" cy="1524"/>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9716" name="Text Box 2113"/>
            <p:cNvSpPr txBox="1">
              <a:spLocks noChangeArrowheads="1"/>
            </p:cNvSpPr>
            <p:nvPr/>
          </p:nvSpPr>
          <p:spPr bwMode="auto">
            <a:xfrm>
              <a:off x="3203" y="3216"/>
              <a:ext cx="457" cy="4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CA" i="1">
                  <a:latin typeface="Times New Roman" pitchFamily="18" charset="0"/>
                  <a:cs typeface="Times New Roman" pitchFamily="18" charset="0"/>
                </a:rPr>
                <a:t> </a:t>
              </a:r>
              <a:r>
                <a:rPr lang="en-US" altLang="zh-CN" i="1">
                  <a:latin typeface="Times New Roman" pitchFamily="18" charset="0"/>
                  <a:cs typeface="Times New Roman" pitchFamily="18" charset="0"/>
                </a:rPr>
                <a:t>b</a:t>
              </a:r>
              <a:endParaRPr lang="en-CA">
                <a:latin typeface="Roman 10cpi"/>
                <a:cs typeface="Times New Roman" pitchFamily="18" charset="0"/>
              </a:endParaRPr>
            </a:p>
          </p:txBody>
        </p:sp>
        <p:cxnSp>
          <p:nvCxnSpPr>
            <p:cNvPr id="29717" name="AutoShape 2114"/>
            <p:cNvCxnSpPr>
              <a:cxnSpLocks noChangeShapeType="1"/>
            </p:cNvCxnSpPr>
            <p:nvPr/>
          </p:nvCxnSpPr>
          <p:spPr bwMode="auto">
            <a:xfrm>
              <a:off x="3085" y="3231"/>
              <a:ext cx="1715" cy="2827"/>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29718" name="AutoShape 2115"/>
            <p:cNvCxnSpPr>
              <a:cxnSpLocks noChangeShapeType="1"/>
            </p:cNvCxnSpPr>
            <p:nvPr/>
          </p:nvCxnSpPr>
          <p:spPr bwMode="auto">
            <a:xfrm>
              <a:off x="3085" y="2736"/>
              <a:ext cx="575" cy="3322"/>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21" name="AutoShape 2116"/>
            <p:cNvCxnSpPr>
              <a:cxnSpLocks noChangeShapeType="1"/>
            </p:cNvCxnSpPr>
            <p:nvPr/>
          </p:nvCxnSpPr>
          <p:spPr bwMode="auto">
            <a:xfrm flipH="1">
              <a:off x="3086" y="2190"/>
              <a:ext cx="3" cy="3869"/>
            </a:xfrm>
            <a:prstGeom prst="straightConnector1">
              <a:avLst/>
            </a:prstGeom>
            <a:noFill/>
            <a:ln w="9525">
              <a:solidFill>
                <a:schemeClr val="tx1">
                  <a:lumMod val="100000"/>
                  <a:lumOff val="0"/>
                </a:schemeClr>
              </a:solidFill>
              <a:round/>
              <a:headEnd/>
              <a:tailEnd/>
            </a:ln>
            <a:extLst/>
          </p:spPr>
        </p:cxnSp>
        <p:cxnSp>
          <p:nvCxnSpPr>
            <p:cNvPr id="22" name="AutoShape 2117"/>
            <p:cNvCxnSpPr>
              <a:cxnSpLocks noChangeShapeType="1"/>
            </p:cNvCxnSpPr>
            <p:nvPr/>
          </p:nvCxnSpPr>
          <p:spPr bwMode="auto">
            <a:xfrm flipH="1">
              <a:off x="3203" y="3479"/>
              <a:ext cx="3" cy="2580"/>
            </a:xfrm>
            <a:prstGeom prst="straightConnector1">
              <a:avLst/>
            </a:prstGeom>
            <a:noFill/>
            <a:ln w="9525">
              <a:solidFill>
                <a:schemeClr val="tx1">
                  <a:lumMod val="100000"/>
                  <a:lumOff val="0"/>
                </a:schemeClr>
              </a:solidFill>
              <a:prstDash val="dash"/>
              <a:round/>
              <a:headEnd/>
              <a:tailEnd/>
            </a:ln>
            <a:extLst/>
          </p:spPr>
        </p:cxnSp>
        <p:cxnSp>
          <p:nvCxnSpPr>
            <p:cNvPr id="23" name="AutoShape 2118"/>
            <p:cNvCxnSpPr>
              <a:cxnSpLocks noChangeShapeType="1"/>
            </p:cNvCxnSpPr>
            <p:nvPr/>
          </p:nvCxnSpPr>
          <p:spPr bwMode="auto">
            <a:xfrm>
              <a:off x="3705" y="4214"/>
              <a:ext cx="10" cy="1845"/>
            </a:xfrm>
            <a:prstGeom prst="straightConnector1">
              <a:avLst/>
            </a:prstGeom>
            <a:noFill/>
            <a:ln w="9525">
              <a:solidFill>
                <a:schemeClr val="tx1">
                  <a:lumMod val="100000"/>
                  <a:lumOff val="0"/>
                </a:schemeClr>
              </a:solidFill>
              <a:prstDash val="dash"/>
              <a:round/>
              <a:headEnd/>
              <a:tailEnd/>
            </a:ln>
            <a:extLst/>
          </p:spPr>
        </p:cxnSp>
        <p:cxnSp>
          <p:nvCxnSpPr>
            <p:cNvPr id="24" name="AutoShape 2119"/>
            <p:cNvCxnSpPr>
              <a:cxnSpLocks noChangeShapeType="1"/>
            </p:cNvCxnSpPr>
            <p:nvPr/>
          </p:nvCxnSpPr>
          <p:spPr bwMode="auto">
            <a:xfrm>
              <a:off x="4965" y="5250"/>
              <a:ext cx="11" cy="823"/>
            </a:xfrm>
            <a:prstGeom prst="straightConnector1">
              <a:avLst/>
            </a:prstGeom>
            <a:noFill/>
            <a:ln w="9525">
              <a:solidFill>
                <a:schemeClr val="tx1">
                  <a:lumMod val="100000"/>
                  <a:lumOff val="0"/>
                </a:schemeClr>
              </a:solidFill>
              <a:prstDash val="dash"/>
              <a:round/>
              <a:headEnd/>
              <a:tailEnd/>
            </a:ln>
            <a:extLst/>
          </p:spPr>
        </p:cxnSp>
      </p:grpSp>
      <p:sp>
        <p:nvSpPr>
          <p:cNvPr id="29700" name="Rectangle 36"/>
          <p:cNvSpPr>
            <a:spLocks noChangeArrowheads="1"/>
          </p:cNvSpPr>
          <p:nvPr/>
        </p:nvSpPr>
        <p:spPr bwMode="auto">
          <a:xfrm>
            <a:off x="0" y="2879725"/>
            <a:ext cx="184150"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p>
            <a:br>
              <a:rPr lang="en-US" altLang="zh-CN" sz="1000">
                <a:latin typeface="Roman 10cpi"/>
                <a:ea typeface="Roman 10cpi"/>
                <a:cs typeface="Times New Roman" pitchFamily="18" charset="0"/>
              </a:rPr>
            </a:br>
            <a:endParaRPr lang="en-CA" sz="1100">
              <a:ea typeface="Roman 10cpi"/>
              <a:cs typeface="Times New Roman" pitchFamily="18" charset="0"/>
            </a:endParaRPr>
          </a:p>
          <a:p>
            <a:pPr eaLnBrk="0" hangingPunct="0"/>
            <a:endParaRPr lang="en-CA">
              <a:ea typeface="Roman 10cpi"/>
              <a:cs typeface="Times New Roman" pitchFamily="18" charset="0"/>
            </a:endParaRPr>
          </a:p>
        </p:txBody>
      </p:sp>
      <p:sp>
        <p:nvSpPr>
          <p:cNvPr id="27" name="Footer Placeholder 1"/>
          <p:cNvSpPr>
            <a:spLocks noGrp="1"/>
          </p:cNvSpPr>
          <p:nvPr>
            <p:ph type="ftr" sz="quarter" idx="11"/>
          </p:nvPr>
        </p:nvSpPr>
        <p:spPr>
          <a:xfrm>
            <a:off x="0" y="6492875"/>
            <a:ext cx="9144000" cy="365125"/>
          </a:xfrm>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solidFill>
                  <a:srgbClr val="898989"/>
                </a:solidFill>
                <a:latin typeface="Calibri" pitchFamily="34" charset="0"/>
              </a:rPr>
              <a:t>Adapted from </a:t>
            </a:r>
            <a:r>
              <a:rPr lang="en-US" altLang="zh-CN" i="1">
                <a:solidFill>
                  <a:srgbClr val="898989"/>
                </a:solidFill>
                <a:latin typeface="Calibri" pitchFamily="34" charset="0"/>
              </a:rPr>
              <a:t>Forest Economics </a:t>
            </a:r>
            <a:r>
              <a:rPr lang="en-US" altLang="zh-CN">
                <a:solidFill>
                  <a:srgbClr val="898989"/>
                </a:solidFill>
                <a:latin typeface="Calibri" pitchFamily="34" charset="0"/>
              </a:rPr>
              <a:t>by Daowei Zhang and Peter H. Pearse, published by UBC Press, 2011. </a:t>
            </a:r>
            <a:endParaRPr lang="en-CA">
              <a:solidFill>
                <a:srgbClr val="898989"/>
              </a:solidFill>
              <a:latin typeface="Calibri" pitchFamily="34" charset="0"/>
            </a:endParaRPr>
          </a:p>
        </p:txBody>
      </p:sp>
      <p:cxnSp>
        <p:nvCxnSpPr>
          <p:cNvPr id="3" name="直接连接符 2"/>
          <p:cNvCxnSpPr/>
          <p:nvPr/>
        </p:nvCxnSpPr>
        <p:spPr>
          <a:xfrm>
            <a:off x="2646596" y="2035029"/>
            <a:ext cx="647121" cy="3350690"/>
          </a:xfrm>
          <a:prstGeom prst="line">
            <a:avLst/>
          </a:prstGeom>
        </p:spPr>
        <p:style>
          <a:lnRef idx="3">
            <a:schemeClr val="accent4"/>
          </a:lnRef>
          <a:fillRef idx="0">
            <a:schemeClr val="accent4"/>
          </a:fillRef>
          <a:effectRef idx="2">
            <a:schemeClr val="accent4"/>
          </a:effectRef>
          <a:fontRef idx="minor">
            <a:schemeClr val="tx1"/>
          </a:fontRef>
        </p:style>
      </p:cxnSp>
      <p:sp>
        <p:nvSpPr>
          <p:cNvPr id="6" name="文本框 5"/>
          <p:cNvSpPr txBox="1"/>
          <p:nvPr/>
        </p:nvSpPr>
        <p:spPr>
          <a:xfrm>
            <a:off x="2861777" y="1799270"/>
            <a:ext cx="2741302" cy="1077218"/>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r>
              <a:rPr lang="zh-CN" altLang="en-US" sz="2800" b="1" dirty="0">
                <a:ln/>
                <a:solidFill>
                  <a:schemeClr val="accent4">
                    <a:lumMod val="60000"/>
                    <a:lumOff val="40000"/>
                  </a:schemeClr>
                </a:solidFill>
                <a:latin typeface="黑体" panose="02010609060101010101" pitchFamily="49" charset="-122"/>
                <a:ea typeface="黑体" panose="02010609060101010101" pitchFamily="49" charset="-122"/>
              </a:rPr>
              <a:t>商业用地：</a:t>
            </a:r>
            <a:r>
              <a:rPr lang="zh-CN" altLang="en-US" b="1" dirty="0">
                <a:ln/>
                <a:solidFill>
                  <a:srgbClr val="FF0000"/>
                </a:solidFill>
                <a:effectLst>
                  <a:glow rad="127000">
                    <a:schemeClr val="bg1"/>
                  </a:glow>
                  <a:outerShdw blurRad="60007" dist="310007" dir="7680000" sy="30000" kx="1300200" algn="ctr" rotWithShape="0">
                    <a:prstClr val="black">
                      <a:alpha val="32000"/>
                    </a:prstClr>
                  </a:outerShdw>
                </a:effectLst>
                <a:latin typeface="黑体" panose="02010609060101010101" pitchFamily="49" charset="-122"/>
                <a:ea typeface="黑体" panose="02010609060101010101" pitchFamily="49" charset="-122"/>
              </a:rPr>
              <a:t>最集约，在市中心的收益比其它用途都高</a:t>
            </a:r>
          </a:p>
        </p:txBody>
      </p:sp>
      <p:cxnSp>
        <p:nvCxnSpPr>
          <p:cNvPr id="29737" name="直接连接符 29736"/>
          <p:cNvCxnSpPr/>
          <p:nvPr/>
        </p:nvCxnSpPr>
        <p:spPr>
          <a:xfrm>
            <a:off x="2646596" y="2558249"/>
            <a:ext cx="1930110" cy="2827470"/>
          </a:xfrm>
          <a:prstGeom prst="line">
            <a:avLst/>
          </a:prstGeom>
        </p:spPr>
        <p:style>
          <a:lnRef idx="3">
            <a:schemeClr val="accent1"/>
          </a:lnRef>
          <a:fillRef idx="0">
            <a:schemeClr val="accent1"/>
          </a:fillRef>
          <a:effectRef idx="2">
            <a:schemeClr val="accent1"/>
          </a:effectRef>
          <a:fontRef idx="minor">
            <a:schemeClr val="tx1"/>
          </a:fontRef>
        </p:style>
      </p:cxnSp>
      <p:sp>
        <p:nvSpPr>
          <p:cNvPr id="75" name="文本框 74"/>
          <p:cNvSpPr txBox="1"/>
          <p:nvPr/>
        </p:nvSpPr>
        <p:spPr>
          <a:xfrm>
            <a:off x="3277058" y="2541948"/>
            <a:ext cx="1627369" cy="523220"/>
          </a:xfrm>
          <a:prstGeom prst="rect">
            <a:avLst/>
          </a:prstGeom>
          <a:noFill/>
        </p:spPr>
        <p:txBody>
          <a:bodyPr wrap="none" rtlCol="0">
            <a:spAutoFit/>
            <a:scene3d>
              <a:camera prst="orthographicFront"/>
              <a:lightRig rig="harsh" dir="t"/>
            </a:scene3d>
            <a:sp3d extrusionH="57150" prstMaterial="matte">
              <a:bevelT w="63500" h="12700" prst="angle"/>
              <a:contourClr>
                <a:schemeClr val="bg1">
                  <a:lumMod val="65000"/>
                </a:schemeClr>
              </a:contourClr>
            </a:sp3d>
          </a:bodyPr>
          <a:lstStyle/>
          <a:p>
            <a:r>
              <a:rPr lang="zh-CN" altLang="en-US" sz="2800" b="1" dirty="0">
                <a:ln/>
                <a:solidFill>
                  <a:schemeClr val="accent5">
                    <a:lumMod val="75000"/>
                  </a:schemeClr>
                </a:solidFill>
                <a:latin typeface="黑体" panose="02010609060101010101" pitchFamily="49" charset="-122"/>
                <a:ea typeface="黑体" panose="02010609060101010101" pitchFamily="49" charset="-122"/>
              </a:rPr>
              <a:t>住宅用地</a:t>
            </a:r>
          </a:p>
        </p:txBody>
      </p:sp>
      <p:cxnSp>
        <p:nvCxnSpPr>
          <p:cNvPr id="76" name="直接连接符 75"/>
          <p:cNvCxnSpPr/>
          <p:nvPr/>
        </p:nvCxnSpPr>
        <p:spPr>
          <a:xfrm>
            <a:off x="2673605" y="3062899"/>
            <a:ext cx="3257193" cy="2304502"/>
          </a:xfrm>
          <a:prstGeom prst="line">
            <a:avLst/>
          </a:prstGeom>
        </p:spPr>
        <p:style>
          <a:lnRef idx="3">
            <a:schemeClr val="accent6"/>
          </a:lnRef>
          <a:fillRef idx="0">
            <a:schemeClr val="accent6"/>
          </a:fillRef>
          <a:effectRef idx="2">
            <a:schemeClr val="accent6"/>
          </a:effectRef>
          <a:fontRef idx="minor">
            <a:schemeClr val="tx1"/>
          </a:fontRef>
        </p:style>
      </p:cxnSp>
      <p:sp>
        <p:nvSpPr>
          <p:cNvPr id="78" name="文本框 77"/>
          <p:cNvSpPr txBox="1"/>
          <p:nvPr/>
        </p:nvSpPr>
        <p:spPr>
          <a:xfrm>
            <a:off x="4303429" y="3455824"/>
            <a:ext cx="1627369" cy="523220"/>
          </a:xfrm>
          <a:prstGeom prst="rect">
            <a:avLst/>
          </a:prstGeom>
          <a:noFill/>
        </p:spPr>
        <p:txBody>
          <a:bodyPr wrap="none" rtlCol="0">
            <a:spAutoFit/>
            <a:scene3d>
              <a:camera prst="orthographicFront"/>
              <a:lightRig rig="harsh" dir="t"/>
            </a:scene3d>
            <a:sp3d extrusionH="57150" prstMaterial="matte">
              <a:bevelT w="63500" h="12700" prst="angle"/>
              <a:contourClr>
                <a:schemeClr val="bg1">
                  <a:lumMod val="65000"/>
                </a:schemeClr>
              </a:contourClr>
            </a:sp3d>
          </a:bodyPr>
          <a:lstStyle/>
          <a:p>
            <a:r>
              <a:rPr lang="zh-CN" altLang="en-US" sz="2800" b="1" dirty="0">
                <a:ln/>
                <a:solidFill>
                  <a:schemeClr val="accent6">
                    <a:lumMod val="75000"/>
                  </a:schemeClr>
                </a:solidFill>
                <a:latin typeface="黑体" panose="02010609060101010101" pitchFamily="49" charset="-122"/>
                <a:ea typeface="黑体" panose="02010609060101010101" pitchFamily="49" charset="-122"/>
              </a:rPr>
              <a:t>农业用地</a:t>
            </a:r>
          </a:p>
        </p:txBody>
      </p:sp>
      <p:cxnSp>
        <p:nvCxnSpPr>
          <p:cNvPr id="79" name="直接连接符 78"/>
          <p:cNvCxnSpPr/>
          <p:nvPr/>
        </p:nvCxnSpPr>
        <p:spPr>
          <a:xfrm>
            <a:off x="2653601" y="3852106"/>
            <a:ext cx="4561261" cy="1518007"/>
          </a:xfrm>
          <a:prstGeom prst="line">
            <a:avLst/>
          </a:prstGeom>
        </p:spPr>
        <p:style>
          <a:lnRef idx="3">
            <a:schemeClr val="accent3"/>
          </a:lnRef>
          <a:fillRef idx="0">
            <a:schemeClr val="accent3"/>
          </a:fillRef>
          <a:effectRef idx="2">
            <a:schemeClr val="accent3"/>
          </a:effectRef>
          <a:fontRef idx="minor">
            <a:schemeClr val="tx1"/>
          </a:fontRef>
        </p:style>
      </p:cxnSp>
      <p:sp>
        <p:nvSpPr>
          <p:cNvPr id="81" name="文本框 80"/>
          <p:cNvSpPr txBox="1"/>
          <p:nvPr/>
        </p:nvSpPr>
        <p:spPr>
          <a:xfrm>
            <a:off x="6044266" y="3850574"/>
            <a:ext cx="2943126" cy="1015663"/>
          </a:xfrm>
          <a:prstGeom prst="rect">
            <a:avLst/>
          </a:prstGeom>
          <a:noFill/>
        </p:spPr>
        <p:txBody>
          <a:bodyPr wrap="square" rtlCol="0">
            <a:spAutoFit/>
            <a:scene3d>
              <a:camera prst="orthographicFront"/>
              <a:lightRig rig="harsh" dir="t"/>
            </a:scene3d>
            <a:sp3d extrusionH="57150" prstMaterial="matte">
              <a:bevelT w="63500" h="12700" prst="angle"/>
              <a:contourClr>
                <a:schemeClr val="bg1">
                  <a:lumMod val="65000"/>
                </a:schemeClr>
              </a:contourClr>
            </a:sp3d>
          </a:bodyPr>
          <a:lstStyle/>
          <a:p>
            <a:r>
              <a:rPr lang="zh-CN" altLang="en-US" sz="2800" b="1" dirty="0">
                <a:ln/>
                <a:solidFill>
                  <a:srgbClr val="00B050"/>
                </a:solidFill>
                <a:latin typeface="黑体" panose="02010609060101010101" pitchFamily="49" charset="-122"/>
                <a:ea typeface="黑体" panose="02010609060101010101" pitchFamily="49" charset="-122"/>
              </a:rPr>
              <a:t>林业用地：</a:t>
            </a:r>
            <a:r>
              <a:rPr lang="zh-CN" altLang="en-US" sz="1600" b="1" dirty="0">
                <a:ln/>
                <a:solidFill>
                  <a:srgbClr val="00B050"/>
                </a:solidFill>
                <a:latin typeface="黑体" panose="02010609060101010101" pitchFamily="49" charset="-122"/>
                <a:ea typeface="黑体" panose="02010609060101010101" pitchFamily="49" charset="-122"/>
              </a:rPr>
              <a:t>最粗放，在边远土地上具有最高的生产力</a:t>
            </a:r>
          </a:p>
        </p:txBody>
      </p:sp>
      <p:sp>
        <p:nvSpPr>
          <p:cNvPr id="29741" name="文本框 29740"/>
          <p:cNvSpPr txBox="1"/>
          <p:nvPr/>
        </p:nvSpPr>
        <p:spPr>
          <a:xfrm>
            <a:off x="5930799" y="1551340"/>
            <a:ext cx="3033690" cy="1323439"/>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离城市越近，土地带来的价值越大，但能产生最大地租的土地用途会发生变化</a:t>
            </a:r>
          </a:p>
        </p:txBody>
      </p:sp>
      <p:cxnSp>
        <p:nvCxnSpPr>
          <p:cNvPr id="29743" name="直接连接符 29742"/>
          <p:cNvCxnSpPr/>
          <p:nvPr/>
        </p:nvCxnSpPr>
        <p:spPr>
          <a:xfrm>
            <a:off x="2684860" y="2126570"/>
            <a:ext cx="120224" cy="598975"/>
          </a:xfrm>
          <a:prstGeom prst="line">
            <a:avLst/>
          </a:prstGeom>
        </p:spPr>
        <p:style>
          <a:lnRef idx="3">
            <a:schemeClr val="accent4"/>
          </a:lnRef>
          <a:fillRef idx="0">
            <a:schemeClr val="accent4"/>
          </a:fillRef>
          <a:effectRef idx="2">
            <a:schemeClr val="accent4"/>
          </a:effectRef>
          <a:fontRef idx="minor">
            <a:schemeClr val="tx1"/>
          </a:fontRef>
        </p:style>
      </p:cxnSp>
      <p:cxnSp>
        <p:nvCxnSpPr>
          <p:cNvPr id="88" name="直接连接符 87"/>
          <p:cNvCxnSpPr>
            <a:endCxn id="29704" idx="1"/>
          </p:cNvCxnSpPr>
          <p:nvPr/>
        </p:nvCxnSpPr>
        <p:spPr>
          <a:xfrm>
            <a:off x="2802566" y="2735984"/>
            <a:ext cx="491151" cy="732822"/>
          </a:xfrm>
          <a:prstGeom prst="line">
            <a:avLst/>
          </a:prstGeom>
        </p:spPr>
        <p:style>
          <a:lnRef idx="3">
            <a:schemeClr val="accent1"/>
          </a:lnRef>
          <a:fillRef idx="0">
            <a:schemeClr val="accent1"/>
          </a:fillRef>
          <a:effectRef idx="2">
            <a:schemeClr val="accent1"/>
          </a:effectRef>
          <a:fontRef idx="minor">
            <a:schemeClr val="tx1"/>
          </a:fontRef>
        </p:style>
      </p:cxnSp>
      <p:cxnSp>
        <p:nvCxnSpPr>
          <p:cNvPr id="90" name="直接连接符 89"/>
          <p:cNvCxnSpPr>
            <a:stCxn id="29704" idx="1"/>
          </p:cNvCxnSpPr>
          <p:nvPr/>
        </p:nvCxnSpPr>
        <p:spPr>
          <a:xfrm>
            <a:off x="3293717" y="3468806"/>
            <a:ext cx="1530786" cy="1130537"/>
          </a:xfrm>
          <a:prstGeom prst="line">
            <a:avLst/>
          </a:prstGeom>
        </p:spPr>
        <p:style>
          <a:lnRef idx="3">
            <a:schemeClr val="accent6"/>
          </a:lnRef>
          <a:fillRef idx="0">
            <a:schemeClr val="accent6"/>
          </a:fillRef>
          <a:effectRef idx="2">
            <a:schemeClr val="accent6"/>
          </a:effectRef>
          <a:fontRef idx="minor">
            <a:schemeClr val="tx1"/>
          </a:fontRef>
        </p:style>
      </p:cxnSp>
      <p:cxnSp>
        <p:nvCxnSpPr>
          <p:cNvPr id="95" name="直接连接符 94"/>
          <p:cNvCxnSpPr/>
          <p:nvPr/>
        </p:nvCxnSpPr>
        <p:spPr>
          <a:xfrm>
            <a:off x="4805568" y="4572749"/>
            <a:ext cx="2453235" cy="830116"/>
          </a:xfrm>
          <a:prstGeom prst="line">
            <a:avLst/>
          </a:prstGeom>
        </p:spPr>
        <p:style>
          <a:lnRef idx="3">
            <a:schemeClr val="accent3"/>
          </a:lnRef>
          <a:fillRef idx="0">
            <a:schemeClr val="accent3"/>
          </a:fillRef>
          <a:effectRef idx="2">
            <a:schemeClr val="accent3"/>
          </a:effectRef>
          <a:fontRef idx="minor">
            <a:schemeClr val="tx1"/>
          </a:fontRef>
        </p:style>
      </p:cxnSp>
    </p:spTree>
    <p:extLst>
      <p:ext uri="{BB962C8B-B14F-4D97-AF65-F5344CB8AC3E}">
        <p14:creationId xmlns:p14="http://schemas.microsoft.com/office/powerpoint/2010/main" val="690697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741"/>
                                        </p:tgtEl>
                                        <p:attrNameLst>
                                          <p:attrName>style.visibility</p:attrName>
                                        </p:attrNameLst>
                                      </p:cBhvr>
                                      <p:to>
                                        <p:strVal val="visible"/>
                                      </p:to>
                                    </p:set>
                                    <p:animEffect transition="in" filter="fade">
                                      <p:cBhvr>
                                        <p:cTn id="7" dur="500"/>
                                        <p:tgtEl>
                                          <p:spTgt spid="29741"/>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8" presetClass="emph" presetSubtype="0" fill="hold" nodeType="clickEffect">
                                  <p:stCondLst>
                                    <p:cond delay="0"/>
                                  </p:stCondLst>
                                  <p:childTnLst>
                                    <p:animRot by="-1500000">
                                      <p:cBhvr>
                                        <p:cTn id="19" dur="2000" fill="hold"/>
                                        <p:tgtEl>
                                          <p:spTgt spid="3"/>
                                        </p:tgtEl>
                                        <p:attrNameLst>
                                          <p:attrName>r</p:attrName>
                                        </p:attrNameLst>
                                      </p:cBhvr>
                                    </p:animRot>
                                  </p:childTnLst>
                                </p:cTn>
                              </p:par>
                              <p:par>
                                <p:cTn id="20" presetID="42" presetClass="path" presetSubtype="0" accel="50000" decel="50000" fill="hold" nodeType="withEffect">
                                  <p:stCondLst>
                                    <p:cond delay="0"/>
                                  </p:stCondLst>
                                  <p:childTnLst>
                                    <p:animMotion origin="layout" path="M 3.61111E-6 -2.22222E-6 L 0.04948 0.00209 " pathEditMode="relative" rAng="0" ptsTypes="AA">
                                      <p:cBhvr>
                                        <p:cTn id="21" dur="2000" fill="hold"/>
                                        <p:tgtEl>
                                          <p:spTgt spid="3"/>
                                        </p:tgtEl>
                                        <p:attrNameLst>
                                          <p:attrName>ppt_x</p:attrName>
                                          <p:attrName>ppt_y</p:attrName>
                                        </p:attrNameLst>
                                      </p:cBhvr>
                                      <p:rCtr x="2465" y="93"/>
                                    </p:animMotion>
                                  </p:childTnLst>
                                </p:cTn>
                              </p:par>
                            </p:childTnLst>
                          </p:cTn>
                        </p:par>
                        <p:par>
                          <p:cTn id="22" fill="hold">
                            <p:stCondLst>
                              <p:cond delay="2000"/>
                            </p:stCondLst>
                            <p:childTnLst>
                              <p:par>
                                <p:cTn id="23" presetID="1" presetClass="exit" presetSubtype="0" fill="hold" nodeType="afterEffect">
                                  <p:stCondLst>
                                    <p:cond delay="0"/>
                                  </p:stCondLst>
                                  <p:childTnLst>
                                    <p:set>
                                      <p:cBhvr>
                                        <p:cTn id="24" dur="1" fill="hold">
                                          <p:stCondLst>
                                            <p:cond delay="0"/>
                                          </p:stCondLst>
                                        </p:cTn>
                                        <p:tgtEl>
                                          <p:spTgt spid="3"/>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6"/>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29737"/>
                                        </p:tgtEl>
                                        <p:attrNameLst>
                                          <p:attrName>style.visibility</p:attrName>
                                        </p:attrNameLst>
                                      </p:cBhvr>
                                      <p:to>
                                        <p:strVal val="visible"/>
                                      </p:to>
                                    </p:set>
                                  </p:childTnLst>
                                </p:cTn>
                              </p:par>
                              <p:par>
                                <p:cTn id="29" presetID="10" presetClass="entr" presetSubtype="0" fill="hold" grpId="0" nodeType="withEffect">
                                  <p:stCondLst>
                                    <p:cond delay="0"/>
                                  </p:stCondLst>
                                  <p:childTnLst>
                                    <p:set>
                                      <p:cBhvr>
                                        <p:cTn id="30" dur="1" fill="hold">
                                          <p:stCondLst>
                                            <p:cond delay="0"/>
                                          </p:stCondLst>
                                        </p:cTn>
                                        <p:tgtEl>
                                          <p:spTgt spid="75"/>
                                        </p:tgtEl>
                                        <p:attrNameLst>
                                          <p:attrName>style.visibility</p:attrName>
                                        </p:attrNameLst>
                                      </p:cBhvr>
                                      <p:to>
                                        <p:strVal val="visible"/>
                                      </p:to>
                                    </p:set>
                                    <p:animEffect transition="in" filter="fade">
                                      <p:cBhvr>
                                        <p:cTn id="31" dur="500"/>
                                        <p:tgtEl>
                                          <p:spTgt spid="75"/>
                                        </p:tgtEl>
                                      </p:cBhvr>
                                    </p:animEffect>
                                  </p:childTnLst>
                                </p:cTn>
                              </p:par>
                            </p:childTnLst>
                          </p:cTn>
                        </p:par>
                      </p:childTnLst>
                    </p:cTn>
                  </p:par>
                  <p:par>
                    <p:cTn id="32" fill="hold">
                      <p:stCondLst>
                        <p:cond delay="indefinite"/>
                      </p:stCondLst>
                      <p:childTnLst>
                        <p:par>
                          <p:cTn id="33" fill="hold">
                            <p:stCondLst>
                              <p:cond delay="0"/>
                            </p:stCondLst>
                            <p:childTnLst>
                              <p:par>
                                <p:cTn id="34" presetID="1" presetClass="exit" presetSubtype="0" fill="hold" grpId="1" nodeType="clickEffect">
                                  <p:stCondLst>
                                    <p:cond delay="0"/>
                                  </p:stCondLst>
                                  <p:childTnLst>
                                    <p:set>
                                      <p:cBhvr>
                                        <p:cTn id="35" dur="1" fill="hold">
                                          <p:stCondLst>
                                            <p:cond delay="0"/>
                                          </p:stCondLst>
                                        </p:cTn>
                                        <p:tgtEl>
                                          <p:spTgt spid="75"/>
                                        </p:tgtEl>
                                        <p:attrNameLst>
                                          <p:attrName>style.visibility</p:attrName>
                                        </p:attrNameLst>
                                      </p:cBhvr>
                                      <p:to>
                                        <p:strVal val="hidden"/>
                                      </p:to>
                                    </p:set>
                                  </p:childTnLst>
                                </p:cTn>
                              </p:par>
                              <p:par>
                                <p:cTn id="36" presetID="1" presetClass="exit" presetSubtype="0" fill="hold" nodeType="withEffect">
                                  <p:stCondLst>
                                    <p:cond delay="0"/>
                                  </p:stCondLst>
                                  <p:childTnLst>
                                    <p:set>
                                      <p:cBhvr>
                                        <p:cTn id="37" dur="1" fill="hold">
                                          <p:stCondLst>
                                            <p:cond delay="0"/>
                                          </p:stCondLst>
                                        </p:cTn>
                                        <p:tgtEl>
                                          <p:spTgt spid="29737"/>
                                        </p:tgtEl>
                                        <p:attrNameLst>
                                          <p:attrName>style.visibility</p:attrName>
                                        </p:attrNameLst>
                                      </p:cBhvr>
                                      <p:to>
                                        <p:strVal val="hidden"/>
                                      </p:to>
                                    </p:set>
                                  </p:childTnLst>
                                </p:cTn>
                              </p:par>
                              <p:par>
                                <p:cTn id="38" presetID="1" presetClass="entr" presetSubtype="0" fill="hold" nodeType="withEffect">
                                  <p:stCondLst>
                                    <p:cond delay="0"/>
                                  </p:stCondLst>
                                  <p:childTnLst>
                                    <p:set>
                                      <p:cBhvr>
                                        <p:cTn id="39" dur="1" fill="hold">
                                          <p:stCondLst>
                                            <p:cond delay="0"/>
                                          </p:stCondLst>
                                        </p:cTn>
                                        <p:tgtEl>
                                          <p:spTgt spid="76"/>
                                        </p:tgtEl>
                                        <p:attrNameLst>
                                          <p:attrName>style.visibility</p:attrName>
                                        </p:attrNameLst>
                                      </p:cBhvr>
                                      <p:to>
                                        <p:strVal val="visible"/>
                                      </p:to>
                                    </p:set>
                                  </p:childTnLst>
                                </p:cTn>
                              </p:par>
                              <p:par>
                                <p:cTn id="40" presetID="10" presetClass="entr" presetSubtype="0" fill="hold" grpId="0" nodeType="withEffect">
                                  <p:stCondLst>
                                    <p:cond delay="0"/>
                                  </p:stCondLst>
                                  <p:childTnLst>
                                    <p:set>
                                      <p:cBhvr>
                                        <p:cTn id="41" dur="1" fill="hold">
                                          <p:stCondLst>
                                            <p:cond delay="0"/>
                                          </p:stCondLst>
                                        </p:cTn>
                                        <p:tgtEl>
                                          <p:spTgt spid="78"/>
                                        </p:tgtEl>
                                        <p:attrNameLst>
                                          <p:attrName>style.visibility</p:attrName>
                                        </p:attrNameLst>
                                      </p:cBhvr>
                                      <p:to>
                                        <p:strVal val="visible"/>
                                      </p:to>
                                    </p:set>
                                    <p:animEffect transition="in" filter="fade">
                                      <p:cBhvr>
                                        <p:cTn id="42" dur="500"/>
                                        <p:tgtEl>
                                          <p:spTgt spid="78"/>
                                        </p:tgtEl>
                                      </p:cBhvr>
                                    </p:animEffect>
                                  </p:childTnLst>
                                </p:cTn>
                              </p:par>
                            </p:childTnLst>
                          </p:cTn>
                        </p:par>
                      </p:childTnLst>
                    </p:cTn>
                  </p:par>
                  <p:par>
                    <p:cTn id="43" fill="hold">
                      <p:stCondLst>
                        <p:cond delay="indefinite"/>
                      </p:stCondLst>
                      <p:childTnLst>
                        <p:par>
                          <p:cTn id="44" fill="hold">
                            <p:stCondLst>
                              <p:cond delay="0"/>
                            </p:stCondLst>
                            <p:childTnLst>
                              <p:par>
                                <p:cTn id="45" presetID="1" presetClass="exit" presetSubtype="0" fill="hold" nodeType="clickEffect">
                                  <p:stCondLst>
                                    <p:cond delay="0"/>
                                  </p:stCondLst>
                                  <p:childTnLst>
                                    <p:set>
                                      <p:cBhvr>
                                        <p:cTn id="46" dur="1" fill="hold">
                                          <p:stCondLst>
                                            <p:cond delay="0"/>
                                          </p:stCondLst>
                                        </p:cTn>
                                        <p:tgtEl>
                                          <p:spTgt spid="76"/>
                                        </p:tgtEl>
                                        <p:attrNameLst>
                                          <p:attrName>style.visibility</p:attrName>
                                        </p:attrNameLst>
                                      </p:cBhvr>
                                      <p:to>
                                        <p:strVal val="hidden"/>
                                      </p:to>
                                    </p:set>
                                  </p:childTnLst>
                                </p:cTn>
                              </p:par>
                              <p:par>
                                <p:cTn id="47" presetID="1" presetClass="exit" presetSubtype="0" fill="hold" grpId="1" nodeType="withEffect">
                                  <p:stCondLst>
                                    <p:cond delay="0"/>
                                  </p:stCondLst>
                                  <p:childTnLst>
                                    <p:set>
                                      <p:cBhvr>
                                        <p:cTn id="48" dur="1" fill="hold">
                                          <p:stCondLst>
                                            <p:cond delay="0"/>
                                          </p:stCondLst>
                                        </p:cTn>
                                        <p:tgtEl>
                                          <p:spTgt spid="78"/>
                                        </p:tgtEl>
                                        <p:attrNameLst>
                                          <p:attrName>style.visibility</p:attrName>
                                        </p:attrNameLst>
                                      </p:cBhvr>
                                      <p:to>
                                        <p:strVal val="hidden"/>
                                      </p:to>
                                    </p:set>
                                  </p:childTnLst>
                                </p:cTn>
                              </p:par>
                              <p:par>
                                <p:cTn id="49" presetID="1" presetClass="entr" presetSubtype="0" fill="hold" nodeType="withEffect">
                                  <p:stCondLst>
                                    <p:cond delay="0"/>
                                  </p:stCondLst>
                                  <p:childTnLst>
                                    <p:set>
                                      <p:cBhvr>
                                        <p:cTn id="50" dur="1" fill="hold">
                                          <p:stCondLst>
                                            <p:cond delay="0"/>
                                          </p:stCondLst>
                                        </p:cTn>
                                        <p:tgtEl>
                                          <p:spTgt spid="79"/>
                                        </p:tgtEl>
                                        <p:attrNameLst>
                                          <p:attrName>style.visibility</p:attrName>
                                        </p:attrNameLst>
                                      </p:cBhvr>
                                      <p:to>
                                        <p:strVal val="visible"/>
                                      </p:to>
                                    </p:set>
                                  </p:childTnLst>
                                </p:cTn>
                              </p:par>
                              <p:par>
                                <p:cTn id="51" presetID="10" presetClass="entr" presetSubtype="0" fill="hold" grpId="0" nodeType="withEffect">
                                  <p:stCondLst>
                                    <p:cond delay="0"/>
                                  </p:stCondLst>
                                  <p:childTnLst>
                                    <p:set>
                                      <p:cBhvr>
                                        <p:cTn id="52" dur="1" fill="hold">
                                          <p:stCondLst>
                                            <p:cond delay="0"/>
                                          </p:stCondLst>
                                        </p:cTn>
                                        <p:tgtEl>
                                          <p:spTgt spid="81"/>
                                        </p:tgtEl>
                                        <p:attrNameLst>
                                          <p:attrName>style.visibility</p:attrName>
                                        </p:attrNameLst>
                                      </p:cBhvr>
                                      <p:to>
                                        <p:strVal val="visible"/>
                                      </p:to>
                                    </p:set>
                                    <p:animEffect transition="in" filter="fade">
                                      <p:cBhvr>
                                        <p:cTn id="53" dur="500"/>
                                        <p:tgtEl>
                                          <p:spTgt spid="81"/>
                                        </p:tgtEl>
                                      </p:cBhvr>
                                    </p:animEffect>
                                  </p:childTnLst>
                                </p:cTn>
                              </p:par>
                            </p:childTnLst>
                          </p:cTn>
                        </p:par>
                      </p:childTnLst>
                    </p:cTn>
                  </p:par>
                  <p:par>
                    <p:cTn id="54" fill="hold">
                      <p:stCondLst>
                        <p:cond delay="indefinite"/>
                      </p:stCondLst>
                      <p:childTnLst>
                        <p:par>
                          <p:cTn id="55" fill="hold">
                            <p:stCondLst>
                              <p:cond delay="0"/>
                            </p:stCondLst>
                            <p:childTnLst>
                              <p:par>
                                <p:cTn id="56" presetID="1" presetClass="exit" presetSubtype="0" fill="hold" nodeType="clickEffect">
                                  <p:stCondLst>
                                    <p:cond delay="0"/>
                                  </p:stCondLst>
                                  <p:childTnLst>
                                    <p:set>
                                      <p:cBhvr>
                                        <p:cTn id="57" dur="1" fill="hold">
                                          <p:stCondLst>
                                            <p:cond delay="0"/>
                                          </p:stCondLst>
                                        </p:cTn>
                                        <p:tgtEl>
                                          <p:spTgt spid="79"/>
                                        </p:tgtEl>
                                        <p:attrNameLst>
                                          <p:attrName>style.visibility</p:attrName>
                                        </p:attrNameLst>
                                      </p:cBhvr>
                                      <p:to>
                                        <p:strVal val="hidden"/>
                                      </p:to>
                                    </p:set>
                                  </p:childTnLst>
                                </p:cTn>
                              </p:par>
                              <p:par>
                                <p:cTn id="58" presetID="1" presetClass="exit" presetSubtype="0" fill="hold" grpId="1" nodeType="withEffect">
                                  <p:stCondLst>
                                    <p:cond delay="0"/>
                                  </p:stCondLst>
                                  <p:childTnLst>
                                    <p:set>
                                      <p:cBhvr>
                                        <p:cTn id="59" dur="1" fill="hold">
                                          <p:stCondLst>
                                            <p:cond delay="0"/>
                                          </p:stCondLst>
                                        </p:cTn>
                                        <p:tgtEl>
                                          <p:spTgt spid="81"/>
                                        </p:tgtEl>
                                        <p:attrNameLst>
                                          <p:attrName>style.visibility</p:attrName>
                                        </p:attrNameLst>
                                      </p:cBhvr>
                                      <p:to>
                                        <p:strVal val="hidden"/>
                                      </p:to>
                                    </p:set>
                                  </p:childTnLst>
                                </p:cTn>
                              </p:par>
                            </p:childTnLst>
                          </p:cTn>
                        </p:par>
                      </p:childTnLst>
                    </p:cTn>
                  </p:par>
                  <p:par>
                    <p:cTn id="60" fill="hold">
                      <p:stCondLst>
                        <p:cond delay="indefinite"/>
                      </p:stCondLst>
                      <p:childTnLst>
                        <p:par>
                          <p:cTn id="61" fill="hold">
                            <p:stCondLst>
                              <p:cond delay="0"/>
                            </p:stCondLst>
                            <p:childTnLst>
                              <p:par>
                                <p:cTn id="62" presetID="22" presetClass="entr" presetSubtype="1" fill="hold" nodeType="clickEffect">
                                  <p:stCondLst>
                                    <p:cond delay="0"/>
                                  </p:stCondLst>
                                  <p:childTnLst>
                                    <p:set>
                                      <p:cBhvr>
                                        <p:cTn id="63" dur="1" fill="hold">
                                          <p:stCondLst>
                                            <p:cond delay="0"/>
                                          </p:stCondLst>
                                        </p:cTn>
                                        <p:tgtEl>
                                          <p:spTgt spid="29743"/>
                                        </p:tgtEl>
                                        <p:attrNameLst>
                                          <p:attrName>style.visibility</p:attrName>
                                        </p:attrNameLst>
                                      </p:cBhvr>
                                      <p:to>
                                        <p:strVal val="visible"/>
                                      </p:to>
                                    </p:set>
                                    <p:animEffect transition="in" filter="wipe(up)">
                                      <p:cBhvr>
                                        <p:cTn id="64" dur="500"/>
                                        <p:tgtEl>
                                          <p:spTgt spid="29743"/>
                                        </p:tgtEl>
                                      </p:cBhvr>
                                    </p:animEffect>
                                  </p:childTnLst>
                                </p:cTn>
                              </p:par>
                            </p:childTnLst>
                          </p:cTn>
                        </p:par>
                        <p:par>
                          <p:cTn id="65" fill="hold">
                            <p:stCondLst>
                              <p:cond delay="500"/>
                            </p:stCondLst>
                            <p:childTnLst>
                              <p:par>
                                <p:cTn id="66" presetID="22" presetClass="entr" presetSubtype="1" fill="hold" nodeType="afterEffect">
                                  <p:stCondLst>
                                    <p:cond delay="0"/>
                                  </p:stCondLst>
                                  <p:childTnLst>
                                    <p:set>
                                      <p:cBhvr>
                                        <p:cTn id="67" dur="1" fill="hold">
                                          <p:stCondLst>
                                            <p:cond delay="0"/>
                                          </p:stCondLst>
                                        </p:cTn>
                                        <p:tgtEl>
                                          <p:spTgt spid="88"/>
                                        </p:tgtEl>
                                        <p:attrNameLst>
                                          <p:attrName>style.visibility</p:attrName>
                                        </p:attrNameLst>
                                      </p:cBhvr>
                                      <p:to>
                                        <p:strVal val="visible"/>
                                      </p:to>
                                    </p:set>
                                    <p:animEffect transition="in" filter="wipe(up)">
                                      <p:cBhvr>
                                        <p:cTn id="68" dur="500"/>
                                        <p:tgtEl>
                                          <p:spTgt spid="88"/>
                                        </p:tgtEl>
                                      </p:cBhvr>
                                    </p:animEffect>
                                  </p:childTnLst>
                                </p:cTn>
                              </p:par>
                            </p:childTnLst>
                          </p:cTn>
                        </p:par>
                        <p:par>
                          <p:cTn id="69" fill="hold">
                            <p:stCondLst>
                              <p:cond delay="1000"/>
                            </p:stCondLst>
                            <p:childTnLst>
                              <p:par>
                                <p:cTn id="70" presetID="22" presetClass="entr" presetSubtype="1" fill="hold" nodeType="afterEffect">
                                  <p:stCondLst>
                                    <p:cond delay="0"/>
                                  </p:stCondLst>
                                  <p:childTnLst>
                                    <p:set>
                                      <p:cBhvr>
                                        <p:cTn id="71" dur="1" fill="hold">
                                          <p:stCondLst>
                                            <p:cond delay="0"/>
                                          </p:stCondLst>
                                        </p:cTn>
                                        <p:tgtEl>
                                          <p:spTgt spid="90"/>
                                        </p:tgtEl>
                                        <p:attrNameLst>
                                          <p:attrName>style.visibility</p:attrName>
                                        </p:attrNameLst>
                                      </p:cBhvr>
                                      <p:to>
                                        <p:strVal val="visible"/>
                                      </p:to>
                                    </p:set>
                                    <p:animEffect transition="in" filter="wipe(up)">
                                      <p:cBhvr>
                                        <p:cTn id="72" dur="500"/>
                                        <p:tgtEl>
                                          <p:spTgt spid="90"/>
                                        </p:tgtEl>
                                      </p:cBhvr>
                                    </p:animEffect>
                                  </p:childTnLst>
                                </p:cTn>
                              </p:par>
                            </p:childTnLst>
                          </p:cTn>
                        </p:par>
                        <p:par>
                          <p:cTn id="73" fill="hold">
                            <p:stCondLst>
                              <p:cond delay="1500"/>
                            </p:stCondLst>
                            <p:childTnLst>
                              <p:par>
                                <p:cTn id="74" presetID="22" presetClass="entr" presetSubtype="1" fill="hold" nodeType="afterEffect">
                                  <p:stCondLst>
                                    <p:cond delay="0"/>
                                  </p:stCondLst>
                                  <p:childTnLst>
                                    <p:set>
                                      <p:cBhvr>
                                        <p:cTn id="75" dur="1" fill="hold">
                                          <p:stCondLst>
                                            <p:cond delay="0"/>
                                          </p:stCondLst>
                                        </p:cTn>
                                        <p:tgtEl>
                                          <p:spTgt spid="95"/>
                                        </p:tgtEl>
                                        <p:attrNameLst>
                                          <p:attrName>style.visibility</p:attrName>
                                        </p:attrNameLst>
                                      </p:cBhvr>
                                      <p:to>
                                        <p:strVal val="visible"/>
                                      </p:to>
                                    </p:set>
                                    <p:animEffect transition="in" filter="wipe(up)">
                                      <p:cBhvr>
                                        <p:cTn id="76" dur="500"/>
                                        <p:tgtEl>
                                          <p:spTgt spid="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75" grpId="0"/>
      <p:bldP spid="75" grpId="1"/>
      <p:bldP spid="78" grpId="0"/>
      <p:bldP spid="78" grpId="1"/>
      <p:bldP spid="81" grpId="0"/>
      <p:bldP spid="81" grpId="1"/>
      <p:bldP spid="2974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lstStyle/>
          <a:p>
            <a:r>
              <a:rPr lang="zh-CN" altLang="en-US" dirty="0"/>
              <a:t>参考：</a:t>
            </a:r>
            <a:endParaRPr lang="en-US" altLang="zh-CN" dirty="0"/>
          </a:p>
          <a:p>
            <a:pPr lvl="1"/>
            <a:r>
              <a:rPr lang="zh-CN" altLang="en-US" dirty="0"/>
              <a:t>杜能环</a:t>
            </a:r>
            <a:endParaRPr lang="en-US" altLang="zh-CN" dirty="0"/>
          </a:p>
          <a:p>
            <a:pPr lvl="1"/>
            <a:r>
              <a:rPr lang="zh-CN" altLang="en-US" dirty="0"/>
              <a:t>德国经济学家杜能（</a:t>
            </a:r>
            <a:r>
              <a:rPr lang="en-US" altLang="zh-CN" dirty="0"/>
              <a:t>Johann Heinrich von </a:t>
            </a:r>
            <a:r>
              <a:rPr lang="en-US" altLang="zh-CN" dirty="0" err="1"/>
              <a:t>Thünen</a:t>
            </a:r>
            <a:r>
              <a:rPr lang="zh-CN" altLang="en-US" dirty="0"/>
              <a:t>）</a:t>
            </a:r>
            <a:r>
              <a:rPr lang="en-US" altLang="zh-CN" dirty="0"/>
              <a:t>1826</a:t>
            </a:r>
            <a:r>
              <a:rPr lang="zh-CN" altLang="en-US" dirty="0"/>
              <a:t>年提出</a:t>
            </a:r>
          </a:p>
        </p:txBody>
      </p:sp>
      <p:sp>
        <p:nvSpPr>
          <p:cNvPr id="3" name="标题 2"/>
          <p:cNvSpPr>
            <a:spLocks noGrp="1"/>
          </p:cNvSpPr>
          <p:nvPr>
            <p:ph type="title"/>
          </p:nvPr>
        </p:nvSpPr>
        <p:spPr/>
        <p:txBody>
          <a:bodyPr/>
          <a:lstStyle/>
          <a:p>
            <a:r>
              <a:rPr lang="zh-CN" altLang="en-US" dirty="0"/>
              <a:t>农业区位理论</a:t>
            </a:r>
          </a:p>
        </p:txBody>
      </p:sp>
      <p:pic>
        <p:nvPicPr>
          <p:cNvPr id="1026" name="Picture 2" descr="http://wiki.mbalib.com/w/images/8/8a/%E5%B1%A0%E8%83%BD%E7%8E%AF%E5%9B%BE.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79712" y="4077072"/>
            <a:ext cx="4991100" cy="24098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29912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Note</a:t>
            </a:r>
            <a:endParaRPr lang="zh-CN" altLang="en-US" dirty="0"/>
          </a:p>
        </p:txBody>
      </p:sp>
      <p:sp>
        <p:nvSpPr>
          <p:cNvPr id="3" name="文本占位符 2"/>
          <p:cNvSpPr>
            <a:spLocks noGrp="1"/>
          </p:cNvSpPr>
          <p:nvPr>
            <p:ph type="body" sz="quarter" idx="13"/>
          </p:nvPr>
        </p:nvSpPr>
        <p:spPr/>
        <p:txBody>
          <a:bodyPr>
            <a:normAutofit lnSpcReduction="10000"/>
          </a:bodyPr>
          <a:lstStyle/>
          <a:p>
            <a:r>
              <a:rPr lang="en-US" altLang="zh-CN" dirty="0"/>
              <a:t>First</a:t>
            </a:r>
            <a:r>
              <a:rPr lang="zh-CN" altLang="en-US" dirty="0"/>
              <a:t>，</a:t>
            </a:r>
            <a:r>
              <a:rPr lang="en-US" altLang="zh-CN" dirty="0"/>
              <a:t>the differential rent is the rent the land earns in excess of its opportunity cost</a:t>
            </a:r>
            <a:endParaRPr lang="zh-CN" altLang="en-US" dirty="0"/>
          </a:p>
        </p:txBody>
      </p:sp>
      <p:sp>
        <p:nvSpPr>
          <p:cNvPr id="4" name="文本占位符 3"/>
          <p:cNvSpPr>
            <a:spLocks noGrp="1"/>
          </p:cNvSpPr>
          <p:nvPr>
            <p:ph type="body" sz="quarter" idx="14"/>
          </p:nvPr>
        </p:nvSpPr>
        <p:spPr/>
        <p:txBody>
          <a:bodyPr>
            <a:normAutofit fontScale="70000" lnSpcReduction="20000"/>
          </a:bodyPr>
          <a:lstStyle/>
          <a:p>
            <a:r>
              <a:rPr lang="en-US" altLang="zh-CN" dirty="0"/>
              <a:t>Third</a:t>
            </a:r>
            <a:r>
              <a:rPr lang="zh-CN" altLang="en-US" dirty="0"/>
              <a:t>，</a:t>
            </a:r>
            <a:r>
              <a:rPr lang="en-US" altLang="zh-CN" dirty="0"/>
              <a:t>the allocation of land to its highest use ultimately depends on the value of the outputs and the inputs in each alternative use</a:t>
            </a:r>
            <a:r>
              <a:rPr lang="zh-CN" altLang="en-US" dirty="0"/>
              <a:t>，</a:t>
            </a:r>
            <a:r>
              <a:rPr lang="en-US" altLang="zh-CN" dirty="0"/>
              <a:t>and because these constantly change so does the efficient allocation of land</a:t>
            </a:r>
            <a:endParaRPr lang="zh-CN" altLang="en-US" dirty="0"/>
          </a:p>
        </p:txBody>
      </p:sp>
      <p:sp>
        <p:nvSpPr>
          <p:cNvPr id="5" name="文本占位符 4"/>
          <p:cNvSpPr>
            <a:spLocks noGrp="1"/>
          </p:cNvSpPr>
          <p:nvPr>
            <p:ph type="body" sz="quarter" idx="15"/>
          </p:nvPr>
        </p:nvSpPr>
        <p:spPr/>
        <p:txBody>
          <a:bodyPr>
            <a:normAutofit fontScale="92500" lnSpcReduction="20000"/>
          </a:bodyPr>
          <a:lstStyle/>
          <a:p>
            <a:r>
              <a:rPr lang="en-US" altLang="zh-CN" dirty="0"/>
              <a:t>Second</a:t>
            </a:r>
            <a:r>
              <a:rPr lang="zh-CN" altLang="en-US" dirty="0"/>
              <a:t>，</a:t>
            </a:r>
            <a:r>
              <a:rPr lang="en-US" altLang="zh-CN" dirty="0"/>
              <a:t>it is not always efficient to allocate to a particular use the most productive land for that use</a:t>
            </a:r>
            <a:endParaRPr lang="zh-CN" altLang="en-US" dirty="0"/>
          </a:p>
        </p:txBody>
      </p:sp>
      <p:sp>
        <p:nvSpPr>
          <p:cNvPr id="6" name="文本占位符 5"/>
          <p:cNvSpPr>
            <a:spLocks noGrp="1"/>
          </p:cNvSpPr>
          <p:nvPr>
            <p:ph type="body" sz="quarter" idx="16"/>
          </p:nvPr>
        </p:nvSpPr>
        <p:spPr/>
        <p:txBody>
          <a:bodyPr>
            <a:normAutofit lnSpcReduction="10000"/>
          </a:bodyPr>
          <a:lstStyle/>
          <a:p>
            <a:r>
              <a:rPr lang="en-US" altLang="zh-CN" dirty="0"/>
              <a:t>Finally</a:t>
            </a:r>
            <a:r>
              <a:rPr lang="zh-CN" altLang="en-US" dirty="0"/>
              <a:t>，</a:t>
            </a:r>
            <a:r>
              <a:rPr lang="en-US" altLang="zh-CN" dirty="0"/>
              <a:t>note that markets function only imperfectly in allocating land among uses</a:t>
            </a:r>
            <a:endParaRPr lang="zh-CN" altLang="en-US" dirty="0"/>
          </a:p>
        </p:txBody>
      </p:sp>
    </p:spTree>
    <p:extLst>
      <p:ext uri="{BB962C8B-B14F-4D97-AF65-F5344CB8AC3E}">
        <p14:creationId xmlns:p14="http://schemas.microsoft.com/office/powerpoint/2010/main" val="19606199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Contents</a:t>
            </a:r>
            <a:endParaRPr lang="zh-CN" altLang="en-US" dirty="0"/>
          </a:p>
        </p:txBody>
      </p:sp>
      <p:sp>
        <p:nvSpPr>
          <p:cNvPr id="3" name="内容占位符 2"/>
          <p:cNvSpPr>
            <a:spLocks noGrp="1"/>
          </p:cNvSpPr>
          <p:nvPr>
            <p:ph idx="1"/>
          </p:nvPr>
        </p:nvSpPr>
        <p:spPr/>
        <p:txBody>
          <a:bodyPr/>
          <a:lstStyle/>
          <a:p>
            <a:pPr>
              <a:buBlip>
                <a:blip r:embed="rId2"/>
              </a:buBlip>
            </a:pPr>
            <a:r>
              <a:rPr lang="en-US" altLang="zh-CN" dirty="0"/>
              <a:t>Intensity of Land Use </a:t>
            </a:r>
          </a:p>
          <a:p>
            <a:pPr>
              <a:buBlip>
                <a:blip r:embed="rId2"/>
              </a:buBlip>
            </a:pPr>
            <a:r>
              <a:rPr lang="en-US" altLang="zh-CN" dirty="0"/>
              <a:t>Extensive Margin of Land Use</a:t>
            </a:r>
          </a:p>
          <a:p>
            <a:pPr>
              <a:buBlip>
                <a:blip r:embed="rId2"/>
              </a:buBlip>
            </a:pPr>
            <a:r>
              <a:rPr lang="en-US" altLang="zh-CN" dirty="0"/>
              <a:t>Allocation among Uses </a:t>
            </a:r>
          </a:p>
          <a:p>
            <a:pPr>
              <a:buBlip>
                <a:blip r:embed="rId2"/>
              </a:buBlip>
            </a:pPr>
            <a:r>
              <a:rPr lang="en-US" altLang="zh-CN" dirty="0"/>
              <a:t>Combinations of Uses</a:t>
            </a:r>
          </a:p>
          <a:p>
            <a:pPr>
              <a:buBlip>
                <a:blip r:embed="rId2"/>
              </a:buBlip>
            </a:pPr>
            <a:r>
              <a:rPr lang="en-US" altLang="zh-CN" dirty="0"/>
              <a:t>Practical Difficulties</a:t>
            </a:r>
          </a:p>
          <a:p>
            <a:pPr>
              <a:buBlip>
                <a:blip r:embed="rId2"/>
              </a:buBlip>
            </a:pPr>
            <a:r>
              <a:rPr lang="en-US" altLang="zh-CN" dirty="0"/>
              <a:t>An Illustration: Land-Use Change Associated with the Rise of Institutional Timberland Ownership in the United States </a:t>
            </a:r>
            <a:endParaRPr lang="zh-CN" altLang="en-US" dirty="0"/>
          </a:p>
        </p:txBody>
      </p:sp>
    </p:spTree>
    <p:extLst>
      <p:ext uri="{BB962C8B-B14F-4D97-AF65-F5344CB8AC3E}">
        <p14:creationId xmlns:p14="http://schemas.microsoft.com/office/powerpoint/2010/main" val="28909038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dirty="0"/>
              <a:t>级差地租（</a:t>
            </a:r>
            <a:r>
              <a:rPr lang="en-US" altLang="zh-CN" dirty="0"/>
              <a:t>differential rent</a:t>
            </a:r>
            <a:r>
              <a:rPr lang="zh-CN" altLang="en-US" dirty="0"/>
              <a:t>）</a:t>
            </a:r>
          </a:p>
        </p:txBody>
      </p:sp>
      <p:sp>
        <p:nvSpPr>
          <p:cNvPr id="3" name="内容占位符 2"/>
          <p:cNvSpPr>
            <a:spLocks noGrp="1"/>
          </p:cNvSpPr>
          <p:nvPr>
            <p:ph idx="1"/>
          </p:nvPr>
        </p:nvSpPr>
        <p:spPr/>
        <p:txBody>
          <a:bodyPr/>
          <a:lstStyle/>
          <a:p>
            <a:r>
              <a:rPr lang="zh-CN" altLang="en-US" dirty="0"/>
              <a:t>土地的多种用途中，产生最大效益的用途是效率最高的用途</a:t>
            </a:r>
            <a:endParaRPr lang="en-US" altLang="zh-CN" dirty="0"/>
          </a:p>
          <a:p>
            <a:r>
              <a:rPr lang="zh-CN" altLang="en-US" dirty="0"/>
              <a:t>次好用途产生的地租代表了土地的机会成本</a:t>
            </a:r>
            <a:endParaRPr lang="en-US" altLang="zh-CN" dirty="0"/>
          </a:p>
          <a:p>
            <a:r>
              <a:rPr lang="zh-CN" altLang="en-US" dirty="0"/>
              <a:t>超过机会成本之外的额外地租就是差额地租</a:t>
            </a:r>
            <a:r>
              <a:rPr lang="en-US" altLang="zh-CN" dirty="0"/>
              <a:t>/</a:t>
            </a:r>
            <a:r>
              <a:rPr lang="zh-CN" altLang="en-US" dirty="0"/>
              <a:t>级差地租（</a:t>
            </a:r>
            <a:r>
              <a:rPr lang="en-US" altLang="zh-CN" dirty="0"/>
              <a:t>differential rent</a:t>
            </a:r>
            <a:r>
              <a:rPr lang="zh-CN" altLang="en-US" dirty="0"/>
              <a:t>）</a:t>
            </a:r>
          </a:p>
        </p:txBody>
      </p:sp>
    </p:spTree>
    <p:extLst>
      <p:ext uri="{BB962C8B-B14F-4D97-AF65-F5344CB8AC3E}">
        <p14:creationId xmlns:p14="http://schemas.microsoft.com/office/powerpoint/2010/main" val="28853188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土地分配</a:t>
            </a:r>
          </a:p>
        </p:txBody>
      </p:sp>
      <p:sp>
        <p:nvSpPr>
          <p:cNvPr id="3" name="内容占位符 2"/>
          <p:cNvSpPr>
            <a:spLocks noGrp="1"/>
          </p:cNvSpPr>
          <p:nvPr>
            <p:ph idx="1"/>
          </p:nvPr>
        </p:nvSpPr>
        <p:spPr/>
        <p:txBody>
          <a:bodyPr/>
          <a:lstStyle/>
          <a:p>
            <a:r>
              <a:rPr lang="zh-CN" altLang="en-US" dirty="0"/>
              <a:t>仅根据某一种用途的生产力进行土地分配并非最有效的分配方法</a:t>
            </a:r>
            <a:endParaRPr lang="en-US" altLang="zh-CN" dirty="0"/>
          </a:p>
          <a:p>
            <a:r>
              <a:rPr lang="zh-CN" altLang="en-US" dirty="0"/>
              <a:t>还要考虑这片土地的不同特征，以及不同用途</a:t>
            </a:r>
            <a:endParaRPr lang="en-US" altLang="zh-CN" dirty="0"/>
          </a:p>
          <a:p>
            <a:r>
              <a:rPr lang="zh-CN" altLang="en-US" dirty="0"/>
              <a:t>其它用途是否能带来更高的收益？</a:t>
            </a:r>
            <a:endParaRPr lang="en-US" altLang="zh-CN" dirty="0"/>
          </a:p>
          <a:p>
            <a:endParaRPr lang="en-US" altLang="zh-CN" dirty="0"/>
          </a:p>
          <a:p>
            <a:r>
              <a:rPr lang="zh-CN" altLang="en-US" dirty="0"/>
              <a:t>如何将土地分配到最佳用途，最终取决于各种用途所能产生的价值和投入的成本</a:t>
            </a:r>
            <a:endParaRPr lang="en-US" altLang="zh-CN" dirty="0"/>
          </a:p>
          <a:p>
            <a:pPr marL="0" indent="0">
              <a:buNone/>
            </a:pPr>
            <a:endParaRPr lang="zh-CN" altLang="en-US" dirty="0"/>
          </a:p>
          <a:p>
            <a:pPr marL="0" indent="0">
              <a:buNone/>
            </a:pPr>
            <a:endParaRPr lang="zh-CN" altLang="en-US" dirty="0"/>
          </a:p>
        </p:txBody>
      </p:sp>
    </p:spTree>
    <p:extLst>
      <p:ext uri="{BB962C8B-B14F-4D97-AF65-F5344CB8AC3E}">
        <p14:creationId xmlns:p14="http://schemas.microsoft.com/office/powerpoint/2010/main" val="19169717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粗放利用边界</a:t>
            </a:r>
          </a:p>
        </p:txBody>
      </p:sp>
      <p:sp>
        <p:nvSpPr>
          <p:cNvPr id="3" name="内容占位符 2"/>
          <p:cNvSpPr>
            <a:spLocks noGrp="1"/>
          </p:cNvSpPr>
          <p:nvPr>
            <p:ph idx="1"/>
          </p:nvPr>
        </p:nvSpPr>
        <p:spPr/>
        <p:txBody>
          <a:bodyPr/>
          <a:lstStyle/>
          <a:p>
            <a:r>
              <a:rPr lang="zh-CN" altLang="en-US" dirty="0"/>
              <a:t>技术、成本、价格的变化使不同最佳用途的边界发生变化，这就是粗放利用边界</a:t>
            </a:r>
            <a:endParaRPr lang="en-US" altLang="zh-CN" dirty="0"/>
          </a:p>
          <a:p>
            <a:r>
              <a:rPr lang="zh-CN" altLang="en-US" dirty="0"/>
              <a:t>粗放利用边界附近的土地分配经常发生变化，但粗放利用边界内的土地利用则趋向稳定</a:t>
            </a:r>
          </a:p>
          <a:p>
            <a:endParaRPr lang="zh-CN" altLang="en-US" dirty="0"/>
          </a:p>
        </p:txBody>
      </p:sp>
    </p:spTree>
    <p:extLst>
      <p:ext uri="{BB962C8B-B14F-4D97-AF65-F5344CB8AC3E}">
        <p14:creationId xmlns:p14="http://schemas.microsoft.com/office/powerpoint/2010/main" val="11935016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市场失灵</a:t>
            </a:r>
          </a:p>
        </p:txBody>
      </p:sp>
      <p:sp>
        <p:nvSpPr>
          <p:cNvPr id="3" name="内容占位符 2"/>
          <p:cNvSpPr>
            <a:spLocks noGrp="1"/>
          </p:cNvSpPr>
          <p:nvPr>
            <p:ph idx="1"/>
          </p:nvPr>
        </p:nvSpPr>
        <p:spPr/>
        <p:txBody>
          <a:bodyPr/>
          <a:lstStyle/>
          <a:p>
            <a:r>
              <a:rPr lang="zh-CN" altLang="en-US" dirty="0"/>
              <a:t>土地市场的竞争将土地向那些最能有效利用土地资源的人手中聚集</a:t>
            </a:r>
            <a:endParaRPr lang="en-US" altLang="zh-CN" dirty="0"/>
          </a:p>
          <a:p>
            <a:r>
              <a:rPr lang="zh-CN" altLang="en-US" dirty="0"/>
              <a:t>但市场并非完美</a:t>
            </a:r>
            <a:endParaRPr lang="en-US" altLang="zh-CN" dirty="0"/>
          </a:p>
          <a:p>
            <a:r>
              <a:rPr lang="zh-CN" altLang="en-US" dirty="0"/>
              <a:t>土地利用分配过程对变化着的经济条件和政府政策的反应都是迟缓的</a:t>
            </a:r>
            <a:endParaRPr lang="en-US" altLang="zh-CN" dirty="0"/>
          </a:p>
          <a:p>
            <a:r>
              <a:rPr lang="zh-CN" altLang="en-US" dirty="0"/>
              <a:t>此外，外部性的存在也会使土地的社会效益和社会成本无法被市场价格所反映，导致土地利用分配出错</a:t>
            </a:r>
          </a:p>
          <a:p>
            <a:pPr marL="0" indent="0">
              <a:buNone/>
            </a:pPr>
            <a:endParaRPr lang="zh-CN" altLang="en-US" dirty="0"/>
          </a:p>
        </p:txBody>
      </p:sp>
    </p:spTree>
    <p:extLst>
      <p:ext uri="{BB962C8B-B14F-4D97-AF65-F5344CB8AC3E}">
        <p14:creationId xmlns:p14="http://schemas.microsoft.com/office/powerpoint/2010/main" val="35018168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不同用途</a:t>
            </a:r>
            <a:br>
              <a:rPr lang="en-US" altLang="zh-CN" dirty="0"/>
            </a:br>
            <a:r>
              <a:rPr lang="zh-CN" altLang="en-US" dirty="0"/>
              <a:t>的</a:t>
            </a:r>
            <a:br>
              <a:rPr lang="en-US" altLang="zh-CN" dirty="0"/>
            </a:br>
            <a:r>
              <a:rPr lang="zh-CN" altLang="en-US" dirty="0"/>
              <a:t>组合</a:t>
            </a:r>
          </a:p>
        </p:txBody>
      </p:sp>
      <p:sp>
        <p:nvSpPr>
          <p:cNvPr id="5" name="文本占位符 4"/>
          <p:cNvSpPr>
            <a:spLocks noGrp="1"/>
          </p:cNvSpPr>
          <p:nvPr>
            <p:ph type="body" idx="1"/>
          </p:nvPr>
        </p:nvSpPr>
        <p:spPr/>
        <p:txBody>
          <a:bodyPr/>
          <a:lstStyle/>
          <a:p>
            <a:r>
              <a:rPr lang="en-US" altLang="zh-CN" dirty="0"/>
              <a:t>Combinations of uses</a:t>
            </a:r>
            <a:endParaRPr lang="zh-CN" altLang="en-US" dirty="0"/>
          </a:p>
        </p:txBody>
      </p:sp>
      <p:sp>
        <p:nvSpPr>
          <p:cNvPr id="6" name="文本占位符 5"/>
          <p:cNvSpPr>
            <a:spLocks noGrp="1"/>
          </p:cNvSpPr>
          <p:nvPr>
            <p:ph type="body" sz="quarter" idx="13"/>
          </p:nvPr>
        </p:nvSpPr>
        <p:spPr/>
        <p:txBody>
          <a:bodyPr/>
          <a:lstStyle/>
          <a:p>
            <a:r>
              <a:rPr lang="en-US" altLang="zh-CN" dirty="0"/>
              <a:t>4</a:t>
            </a:r>
            <a:endParaRPr lang="zh-CN" altLang="en-US" dirty="0"/>
          </a:p>
        </p:txBody>
      </p:sp>
    </p:spTree>
    <p:extLst>
      <p:ext uri="{BB962C8B-B14F-4D97-AF65-F5344CB8AC3E}">
        <p14:creationId xmlns:p14="http://schemas.microsoft.com/office/powerpoint/2010/main" val="201481489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多边利用（</a:t>
            </a:r>
            <a:r>
              <a:rPr lang="en-US" altLang="zh-CN" dirty="0"/>
              <a:t>Multiple use</a:t>
            </a:r>
            <a:r>
              <a:rPr lang="zh-CN" altLang="en-US" dirty="0"/>
              <a:t>）</a:t>
            </a:r>
          </a:p>
        </p:txBody>
      </p:sp>
      <p:sp>
        <p:nvSpPr>
          <p:cNvPr id="3" name="内容占位符 2"/>
          <p:cNvSpPr>
            <a:spLocks noGrp="1"/>
          </p:cNvSpPr>
          <p:nvPr>
            <p:ph idx="1"/>
          </p:nvPr>
        </p:nvSpPr>
        <p:spPr/>
        <p:txBody>
          <a:bodyPr>
            <a:normAutofit lnSpcReduction="10000"/>
          </a:bodyPr>
          <a:lstStyle/>
          <a:p>
            <a:r>
              <a:rPr lang="en-US" altLang="zh-CN" dirty="0"/>
              <a:t>Multiple use is a popular idea</a:t>
            </a:r>
            <a:r>
              <a:rPr lang="zh-CN" altLang="en-US" dirty="0"/>
              <a:t>，</a:t>
            </a:r>
            <a:r>
              <a:rPr lang="en-US" altLang="zh-CN" dirty="0"/>
              <a:t>frequently extolled as a means of reconciling the growing and often conflicting demands on natural resources</a:t>
            </a:r>
          </a:p>
          <a:p>
            <a:r>
              <a:rPr lang="en-US" altLang="zh-CN" dirty="0"/>
              <a:t>But it is also a vague concept</a:t>
            </a:r>
            <a:r>
              <a:rPr lang="zh-CN" altLang="en-US" dirty="0"/>
              <a:t>，</a:t>
            </a:r>
            <a:r>
              <a:rPr lang="en-US" altLang="zh-CN" dirty="0"/>
              <a:t>presenting a good deal of difficulty to resource manager who seek to apply it</a:t>
            </a:r>
          </a:p>
          <a:p>
            <a:r>
              <a:rPr lang="zh-CN" altLang="en-US" dirty="0"/>
              <a:t>多边利用虽然被认为是解决自然资源不同需求间冲突的好方法，但也是个非常模糊的概念</a:t>
            </a:r>
          </a:p>
        </p:txBody>
      </p:sp>
    </p:spTree>
    <p:extLst>
      <p:ext uri="{BB962C8B-B14F-4D97-AF65-F5344CB8AC3E}">
        <p14:creationId xmlns:p14="http://schemas.microsoft.com/office/powerpoint/2010/main" val="39324632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9144000" cy="1143000"/>
          </a:xfrm>
        </p:spPr>
        <p:txBody>
          <a:bodyPr/>
          <a:lstStyle/>
          <a:p>
            <a:r>
              <a:rPr lang="zh-CN" altLang="en-US" dirty="0"/>
              <a:t>待回答的问题</a:t>
            </a:r>
          </a:p>
        </p:txBody>
      </p:sp>
      <p:sp>
        <p:nvSpPr>
          <p:cNvPr id="3" name="内容占位符 2"/>
          <p:cNvSpPr>
            <a:spLocks noGrp="1"/>
          </p:cNvSpPr>
          <p:nvPr>
            <p:ph sz="quarter" idx="13"/>
          </p:nvPr>
        </p:nvSpPr>
        <p:spPr>
          <a:xfrm>
            <a:off x="4499992" y="1124744"/>
            <a:ext cx="4644554" cy="1580682"/>
          </a:xfrm>
        </p:spPr>
        <p:txBody>
          <a:bodyPr>
            <a:normAutofit fontScale="77500" lnSpcReduction="20000"/>
            <a:scene3d>
              <a:camera prst="orthographicFront"/>
              <a:lightRig rig="threePt" dir="t"/>
            </a:scene3d>
            <a:sp3d extrusionH="57150">
              <a:bevelT w="38100" h="38100"/>
            </a:sp3d>
          </a:bodyPr>
          <a:lstStyle/>
          <a:p>
            <a:r>
              <a:rPr lang="en-US" altLang="zh-CN" dirty="0"/>
              <a:t>When</a:t>
            </a:r>
            <a:r>
              <a:rPr lang="zh-CN" altLang="en-US" dirty="0"/>
              <a:t>，</a:t>
            </a:r>
            <a:r>
              <a:rPr lang="en-US" altLang="zh-CN" dirty="0"/>
              <a:t>and to what extent</a:t>
            </a:r>
            <a:r>
              <a:rPr lang="zh-CN" altLang="en-US" dirty="0"/>
              <a:t>，</a:t>
            </a:r>
            <a:r>
              <a:rPr lang="en-US" altLang="zh-CN" dirty="0"/>
              <a:t>is it </a:t>
            </a:r>
            <a:r>
              <a:rPr lang="en-US" altLang="zh-CN" dirty="0">
                <a:ln w="0"/>
                <a:solidFill>
                  <a:srgbClr val="00B050"/>
                </a:solidFill>
                <a:effectLst>
                  <a:outerShdw blurRad="38100" dist="25400" dir="5400000" algn="ctr" rotWithShape="0">
                    <a:srgbClr val="6E747A">
                      <a:alpha val="43000"/>
                    </a:srgbClr>
                  </a:outerShdw>
                </a:effectLst>
              </a:rPr>
              <a:t>technically feasible </a:t>
            </a:r>
            <a:r>
              <a:rPr lang="en-US" altLang="zh-CN" dirty="0">
                <a:solidFill>
                  <a:schemeClr val="tx1"/>
                </a:solidFill>
              </a:rPr>
              <a:t>to accommodate two or more uses</a:t>
            </a:r>
            <a:r>
              <a:rPr lang="zh-CN" altLang="en-US" dirty="0">
                <a:solidFill>
                  <a:schemeClr val="tx1"/>
                </a:solidFill>
              </a:rPr>
              <a:t>？</a:t>
            </a:r>
          </a:p>
        </p:txBody>
      </p:sp>
      <p:sp>
        <p:nvSpPr>
          <p:cNvPr id="4" name="内容占位符 3"/>
          <p:cNvSpPr>
            <a:spLocks noGrp="1"/>
          </p:cNvSpPr>
          <p:nvPr>
            <p:ph sz="quarter" idx="14"/>
          </p:nvPr>
        </p:nvSpPr>
        <p:spPr>
          <a:xfrm>
            <a:off x="4499992" y="2708920"/>
            <a:ext cx="4644554" cy="1943437"/>
          </a:xfrm>
        </p:spPr>
        <p:txBody>
          <a:bodyPr>
            <a:normAutofit fontScale="85000" lnSpcReduction="20000"/>
          </a:bodyPr>
          <a:lstStyle/>
          <a:p>
            <a:r>
              <a:rPr lang="en-US" altLang="zh-CN" dirty="0"/>
              <a:t>In those cases where it is technically possible</a:t>
            </a:r>
            <a:r>
              <a:rPr lang="zh-CN" altLang="en-US" dirty="0"/>
              <a:t>，</a:t>
            </a:r>
            <a:r>
              <a:rPr lang="en-US" altLang="zh-CN" dirty="0"/>
              <a:t>when is it </a:t>
            </a:r>
            <a:r>
              <a:rPr lang="en-US" altLang="zh-CN" b="1" dirty="0">
                <a:ln w="9525">
                  <a:solidFill>
                    <a:schemeClr val="bg1"/>
                  </a:solidFill>
                  <a:prstDash val="solid"/>
                </a:ln>
                <a:solidFill>
                  <a:schemeClr val="accent5"/>
                </a:solidFill>
                <a:effectLst>
                  <a:outerShdw blurRad="12700" dist="38100" dir="2700000" algn="tl" rotWithShape="0">
                    <a:schemeClr val="accent5">
                      <a:lumMod val="60000"/>
                      <a:lumOff val="40000"/>
                    </a:schemeClr>
                  </a:outerShdw>
                </a:effectLst>
              </a:rPr>
              <a:t>desirable</a:t>
            </a:r>
            <a:r>
              <a:rPr lang="en-US" altLang="zh-CN" dirty="0"/>
              <a:t> to do so on economic or social grounds</a:t>
            </a:r>
            <a:r>
              <a:rPr lang="zh-CN" altLang="en-US" dirty="0"/>
              <a:t>？</a:t>
            </a:r>
          </a:p>
        </p:txBody>
      </p:sp>
      <p:sp>
        <p:nvSpPr>
          <p:cNvPr id="5" name="内容占位符 4"/>
          <p:cNvSpPr>
            <a:spLocks noGrp="1"/>
          </p:cNvSpPr>
          <p:nvPr>
            <p:ph sz="quarter" idx="15"/>
          </p:nvPr>
        </p:nvSpPr>
        <p:spPr>
          <a:xfrm>
            <a:off x="4495691" y="4653135"/>
            <a:ext cx="4644554" cy="2204863"/>
          </a:xfrm>
        </p:spPr>
        <p:txBody>
          <a:bodyPr>
            <a:normAutofit fontScale="92500" lnSpcReduction="20000"/>
          </a:bodyPr>
          <a:lstStyle/>
          <a:p>
            <a:r>
              <a:rPr lang="en-US" altLang="zh-CN" dirty="0"/>
              <a:t>When multiple use is desirable </a:t>
            </a:r>
            <a:r>
              <a:rPr lang="en-US" altLang="zh-CN" b="1" dirty="0">
                <a:ln w="6600">
                  <a:solidFill>
                    <a:schemeClr val="accent2"/>
                  </a:solidFill>
                  <a:prstDash val="solid"/>
                </a:ln>
                <a:solidFill>
                  <a:srgbClr val="FFFFFF"/>
                </a:solidFill>
                <a:effectLst>
                  <a:outerShdw dist="38100" dir="2700000" algn="tl" rotWithShape="0">
                    <a:schemeClr val="accent2"/>
                  </a:outerShdw>
                </a:effectLst>
              </a:rPr>
              <a:t>how much </a:t>
            </a:r>
            <a:r>
              <a:rPr lang="en-US" altLang="zh-CN" dirty="0"/>
              <a:t>of one use should be sacrificed for another</a:t>
            </a:r>
            <a:r>
              <a:rPr lang="zh-CN" altLang="en-US" dirty="0"/>
              <a:t>？</a:t>
            </a:r>
          </a:p>
        </p:txBody>
      </p:sp>
      <p:sp>
        <p:nvSpPr>
          <p:cNvPr id="7" name="文本占位符 6"/>
          <p:cNvSpPr>
            <a:spLocks noGrp="1"/>
          </p:cNvSpPr>
          <p:nvPr>
            <p:ph type="body" sz="quarter" idx="17"/>
          </p:nvPr>
        </p:nvSpPr>
        <p:spPr>
          <a:xfrm>
            <a:off x="0" y="1125537"/>
            <a:ext cx="4499446" cy="1579889"/>
          </a:xfrm>
        </p:spPr>
        <p:txBody>
          <a:bodyPr>
            <a:normAutofit lnSpcReduction="10000"/>
          </a:bodyPr>
          <a:lstStyle/>
          <a:p>
            <a:r>
              <a:rPr lang="zh-CN" altLang="en-US" dirty="0"/>
              <a:t>在何种程度上结合两种或各种用途在技术上是可行的？</a:t>
            </a:r>
          </a:p>
        </p:txBody>
      </p:sp>
      <p:sp>
        <p:nvSpPr>
          <p:cNvPr id="8" name="文本占位符 7"/>
          <p:cNvSpPr>
            <a:spLocks noGrp="1"/>
          </p:cNvSpPr>
          <p:nvPr>
            <p:ph type="body" sz="quarter" idx="18"/>
          </p:nvPr>
        </p:nvSpPr>
        <p:spPr>
          <a:xfrm>
            <a:off x="546" y="2708754"/>
            <a:ext cx="4499446" cy="1942321"/>
          </a:xfrm>
        </p:spPr>
        <p:txBody>
          <a:bodyPr>
            <a:normAutofit fontScale="92500" lnSpcReduction="10000"/>
          </a:bodyPr>
          <a:lstStyle/>
          <a:p>
            <a:r>
              <a:rPr lang="zh-CN" altLang="en-US" dirty="0"/>
              <a:t>在技术可行的情况下，从经济或社会角度来考虑，何时和如何做才合适？</a:t>
            </a:r>
          </a:p>
        </p:txBody>
      </p:sp>
      <p:sp>
        <p:nvSpPr>
          <p:cNvPr id="9" name="文本占位符 8"/>
          <p:cNvSpPr>
            <a:spLocks noGrp="1"/>
          </p:cNvSpPr>
          <p:nvPr>
            <p:ph type="body" sz="quarter" idx="19"/>
          </p:nvPr>
        </p:nvSpPr>
        <p:spPr>
          <a:xfrm>
            <a:off x="2332" y="4654403"/>
            <a:ext cx="4499446" cy="2203597"/>
          </a:xfrm>
        </p:spPr>
        <p:txBody>
          <a:bodyPr/>
          <a:lstStyle/>
          <a:p>
            <a:r>
              <a:rPr lang="zh-CN" altLang="en-US" dirty="0"/>
              <a:t>当考虑多边利用时，需要牺牲多少某种用途来换取另一种？</a:t>
            </a:r>
          </a:p>
        </p:txBody>
      </p:sp>
    </p:spTree>
    <p:extLst>
      <p:ext uri="{BB962C8B-B14F-4D97-AF65-F5344CB8AC3E}">
        <p14:creationId xmlns:p14="http://schemas.microsoft.com/office/powerpoint/2010/main" val="84765025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en-US" altLang="zh-CN" sz="3200" dirty="0"/>
              <a:t>1</a:t>
            </a:r>
            <a:r>
              <a:rPr lang="zh-CN" altLang="en-US" sz="3200" dirty="0"/>
              <a:t>、相互依赖性和生产可能性</a:t>
            </a:r>
            <a:br>
              <a:rPr lang="en-US" altLang="zh-CN" sz="3200" dirty="0"/>
            </a:br>
            <a:r>
              <a:rPr lang="en-US" altLang="zh-CN" sz="3200" dirty="0"/>
              <a:t>Interdependence and production possibilities</a:t>
            </a:r>
            <a:endParaRPr lang="zh-CN" altLang="en-US" sz="3200" dirty="0"/>
          </a:p>
        </p:txBody>
      </p:sp>
      <p:sp>
        <p:nvSpPr>
          <p:cNvPr id="4" name="文本占位符 3"/>
          <p:cNvSpPr>
            <a:spLocks noGrp="1"/>
          </p:cNvSpPr>
          <p:nvPr>
            <p:ph type="body" idx="1"/>
          </p:nvPr>
        </p:nvSpPr>
        <p:spPr/>
        <p:txBody>
          <a:bodyPr/>
          <a:lstStyle/>
          <a:p>
            <a:r>
              <a:rPr lang="zh-CN" altLang="en-US" dirty="0"/>
              <a:t>特殊情况</a:t>
            </a:r>
            <a:r>
              <a:rPr lang="en-US" altLang="zh-CN" dirty="0"/>
              <a:t>1</a:t>
            </a:r>
            <a:r>
              <a:rPr lang="zh-CN" altLang="en-US" dirty="0"/>
              <a:t>：任何用途都不经济</a:t>
            </a:r>
          </a:p>
        </p:txBody>
      </p:sp>
      <p:sp>
        <p:nvSpPr>
          <p:cNvPr id="5" name="内容占位符 4"/>
          <p:cNvSpPr>
            <a:spLocks noGrp="1"/>
          </p:cNvSpPr>
          <p:nvPr>
            <p:ph sz="half" idx="2"/>
          </p:nvPr>
        </p:nvSpPr>
        <p:spPr/>
        <p:txBody>
          <a:bodyPr/>
          <a:lstStyle/>
          <a:p>
            <a:r>
              <a:rPr lang="zh-CN" altLang="en-US" dirty="0"/>
              <a:t>人们对土地没有任何需求</a:t>
            </a:r>
            <a:endParaRPr lang="en-US" altLang="zh-CN" dirty="0"/>
          </a:p>
          <a:p>
            <a:r>
              <a:rPr lang="zh-CN" altLang="en-US" dirty="0"/>
              <a:t>如一些极为偏远和不可及的林地</a:t>
            </a:r>
            <a:endParaRPr lang="en-US" altLang="zh-CN" dirty="0"/>
          </a:p>
          <a:p>
            <a:r>
              <a:rPr lang="zh-CN" altLang="en-US" dirty="0"/>
              <a:t>在这些地区，天然林的存在同样不具备经济采伐价值</a:t>
            </a:r>
            <a:endParaRPr lang="en-US" altLang="zh-CN" dirty="0"/>
          </a:p>
          <a:p>
            <a:r>
              <a:rPr lang="zh-CN" altLang="en-US" dirty="0"/>
              <a:t>它们虽然能为生态环境发挥有益的作用，但如果人们没有意识到这种价值，也就不存在决策问题</a:t>
            </a:r>
            <a:endParaRPr lang="en-US" altLang="zh-CN" dirty="0"/>
          </a:p>
          <a:p>
            <a:endParaRPr lang="zh-CN" altLang="en-US" dirty="0"/>
          </a:p>
        </p:txBody>
      </p:sp>
      <p:sp>
        <p:nvSpPr>
          <p:cNvPr id="6" name="文本占位符 5"/>
          <p:cNvSpPr>
            <a:spLocks noGrp="1"/>
          </p:cNvSpPr>
          <p:nvPr>
            <p:ph type="body" sz="quarter" idx="3"/>
          </p:nvPr>
        </p:nvSpPr>
        <p:spPr/>
        <p:txBody>
          <a:bodyPr>
            <a:normAutofit fontScale="85000" lnSpcReduction="10000"/>
          </a:bodyPr>
          <a:lstStyle/>
          <a:p>
            <a:r>
              <a:rPr lang="zh-CN" altLang="en-US" dirty="0"/>
              <a:t>特殊情况</a:t>
            </a:r>
            <a:r>
              <a:rPr lang="en-US" altLang="zh-CN" dirty="0"/>
              <a:t>2</a:t>
            </a:r>
            <a:r>
              <a:rPr lang="zh-CN" altLang="en-US" dirty="0"/>
              <a:t>：只有一种用途能产生地租</a:t>
            </a:r>
          </a:p>
        </p:txBody>
      </p:sp>
      <p:sp>
        <p:nvSpPr>
          <p:cNvPr id="7" name="内容占位符 6"/>
          <p:cNvSpPr>
            <a:spLocks noGrp="1"/>
          </p:cNvSpPr>
          <p:nvPr>
            <p:ph sz="quarter" idx="4"/>
          </p:nvPr>
        </p:nvSpPr>
        <p:spPr/>
        <p:txBody>
          <a:bodyPr/>
          <a:lstStyle/>
          <a:p>
            <a:r>
              <a:rPr lang="zh-CN" altLang="en-US" dirty="0"/>
              <a:t>只有一种用途</a:t>
            </a:r>
            <a:endParaRPr lang="en-US" altLang="zh-CN" dirty="0"/>
          </a:p>
          <a:p>
            <a:r>
              <a:rPr lang="zh-CN" altLang="en-US" dirty="0"/>
              <a:t>一些生产性森林、草地，或边远游乐资源等</a:t>
            </a:r>
            <a:endParaRPr lang="en-US" altLang="zh-CN" dirty="0"/>
          </a:p>
          <a:p>
            <a:r>
              <a:rPr lang="zh-CN" altLang="en-US" dirty="0"/>
              <a:t>只能用于林业用途</a:t>
            </a:r>
            <a:endParaRPr lang="en-US" altLang="zh-CN" dirty="0"/>
          </a:p>
          <a:p>
            <a:r>
              <a:rPr lang="zh-CN" altLang="en-US" dirty="0"/>
              <a:t>有土地利用的集约程度问题，但不存在在相互竞争的用途中进行土地分配的问题</a:t>
            </a:r>
            <a:endParaRPr lang="en-US" altLang="zh-CN" dirty="0"/>
          </a:p>
          <a:p>
            <a:endParaRPr lang="zh-CN" altLang="en-US" dirty="0"/>
          </a:p>
        </p:txBody>
      </p:sp>
      <p:sp>
        <p:nvSpPr>
          <p:cNvPr id="3" name="文本框 2"/>
          <p:cNvSpPr txBox="1"/>
          <p:nvPr/>
        </p:nvSpPr>
        <p:spPr>
          <a:xfrm>
            <a:off x="899592" y="6099393"/>
            <a:ext cx="7920880" cy="707886"/>
          </a:xfrm>
          <a:prstGeom prst="rect">
            <a:avLst/>
          </a:prstGeom>
          <a:noFill/>
        </p:spPr>
        <p:txBody>
          <a:bodyPr wrap="square" rtlCol="0">
            <a:spAutoFit/>
          </a:bodyPr>
          <a:lstStyle/>
          <a:p>
            <a:r>
              <a:rPr lang="en-US" altLang="zh-CN" sz="2000" dirty="0">
                <a:latin typeface="Microsoft YaHei UI" panose="020B0503020204020204" pitchFamily="34" charset="-122"/>
                <a:ea typeface="Microsoft YaHei UI" panose="020B0503020204020204" pitchFamily="34" charset="-122"/>
              </a:rPr>
              <a:t>It is useful to identify the range of conditions with respect to the possibilities for multiple use</a:t>
            </a:r>
            <a:endParaRPr lang="zh-CN" altLang="en-US" sz="2000"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845293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 presetClass="path" presetSubtype="0" accel="50000" decel="50000" fill="hold" grpId="1" nodeType="afterEffect">
                                  <p:stCondLst>
                                    <p:cond delay="0"/>
                                  </p:stCondLst>
                                  <p:childTnLst>
                                    <p:animMotion origin="layout" path="M 0.00052 -2.22222E-6 C 0.16945 -2.22222E-6 0.30712 -0.15995 0.30712 -0.35694 C 0.30712 -0.5537 0.16945 -0.71319 0.00052 -0.71319 C -0.1684 -0.71319 -0.3059 -0.5537 -0.3059 -0.35694 C -0.3059 -0.15995 -0.1684 -2.22222E-6 0.00052 -2.22222E-6 Z " pathEditMode="relative" rAng="0" ptsTypes="AAAAA">
                                      <p:cBhvr>
                                        <p:cTn id="12" dur="10000" fill="hold"/>
                                        <p:tgtEl>
                                          <p:spTgt spid="3"/>
                                        </p:tgtEl>
                                        <p:attrNameLst>
                                          <p:attrName>ppt_x</p:attrName>
                                          <p:attrName>ppt_y</p:attrName>
                                        </p:attrNameLst>
                                      </p:cBhvr>
                                      <p:rCtr x="0" y="-35671"/>
                                    </p:animMotion>
                                  </p:childTnLst>
                                </p:cTn>
                              </p:par>
                              <p:par>
                                <p:cTn id="13" presetID="9" presetClass="emph" presetSubtype="0" grpId="2" nodeType="withEffect">
                                  <p:stCondLst>
                                    <p:cond delay="1200"/>
                                  </p:stCondLst>
                                  <p:childTnLst>
                                    <p:set>
                                      <p:cBhvr rctx="PPT">
                                        <p:cTn id="14" dur="8700"/>
                                        <p:tgtEl>
                                          <p:spTgt spid="3"/>
                                        </p:tgtEl>
                                        <p:attrNameLst>
                                          <p:attrName>style.opacity</p:attrName>
                                        </p:attrNameLst>
                                      </p:cBhvr>
                                      <p:to>
                                        <p:strVal val="0.75"/>
                                      </p:to>
                                    </p:set>
                                    <p:animEffect filter="image" prLst="opacity: 0.75">
                                      <p:cBhvr rctx="IE">
                                        <p:cTn id="15" dur="8700"/>
                                        <p:tgtEl>
                                          <p:spTgt spid="3"/>
                                        </p:tgtEl>
                                      </p:cBhvr>
                                    </p:animEffect>
                                  </p:childTnLst>
                                  <p:subTnLst>
                                    <p:animClr clrSpc="rgb" dir="cw">
                                      <p:cBhvr override="childStyle">
                                        <p:cTn dur="1" fill="hold" display="0" masterRel="nextClick" afterEffect="1"/>
                                        <p:tgtEl>
                                          <p:spTgt spid="3"/>
                                        </p:tgtEl>
                                        <p:attrNameLst>
                                          <p:attrName>ppt_c</p:attrName>
                                        </p:attrNameLst>
                                      </p:cBhvr>
                                      <p:to>
                                        <a:schemeClr val="accent1"/>
                                      </p:to>
                                    </p:animClr>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3" grpId="2"/>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Competing uses</a:t>
            </a:r>
            <a:endParaRPr lang="zh-CN" altLang="en-US" dirty="0"/>
          </a:p>
        </p:txBody>
      </p:sp>
      <p:sp>
        <p:nvSpPr>
          <p:cNvPr id="3" name="内容占位符 2"/>
          <p:cNvSpPr>
            <a:spLocks noGrp="1"/>
          </p:cNvSpPr>
          <p:nvPr>
            <p:ph idx="1"/>
          </p:nvPr>
        </p:nvSpPr>
        <p:spPr>
          <a:xfrm>
            <a:off x="914400" y="1124745"/>
            <a:ext cx="8229600" cy="2520279"/>
          </a:xfrm>
        </p:spPr>
        <p:txBody>
          <a:bodyPr/>
          <a:lstStyle/>
          <a:p>
            <a:r>
              <a:rPr lang="zh-CN" altLang="en-US" dirty="0"/>
              <a:t>要讨论如何选择和分配不同用途，首先要分析不同用途间的相互依赖关系</a:t>
            </a:r>
            <a:endParaRPr lang="en-US" altLang="zh-CN" dirty="0"/>
          </a:p>
          <a:p>
            <a:r>
              <a:rPr lang="zh-CN" altLang="en-US" dirty="0"/>
              <a:t>最常见的是“竞争性用途”，要生产某种产品，必须要牺牲其它产品</a:t>
            </a:r>
          </a:p>
        </p:txBody>
      </p:sp>
      <p:pic>
        <p:nvPicPr>
          <p:cNvPr id="4" name="图片 3"/>
          <p:cNvPicPr>
            <a:picLocks noChangeAspect="1"/>
          </p:cNvPicPr>
          <p:nvPr/>
        </p:nvPicPr>
        <p:blipFill>
          <a:blip r:embed="rId2"/>
          <a:stretch>
            <a:fillRect/>
          </a:stretch>
        </p:blipFill>
        <p:spPr>
          <a:xfrm>
            <a:off x="323528" y="4005064"/>
            <a:ext cx="4352925" cy="2305050"/>
          </a:xfrm>
          <a:prstGeom prst="rect">
            <a:avLst/>
          </a:prstGeom>
        </p:spPr>
      </p:pic>
      <p:pic>
        <p:nvPicPr>
          <p:cNvPr id="5" name="图片 4"/>
          <p:cNvPicPr>
            <a:picLocks noChangeAspect="1"/>
          </p:cNvPicPr>
          <p:nvPr/>
        </p:nvPicPr>
        <p:blipFill>
          <a:blip r:embed="rId3"/>
          <a:stretch>
            <a:fillRect/>
          </a:stretch>
        </p:blipFill>
        <p:spPr>
          <a:xfrm>
            <a:off x="5220072" y="3490714"/>
            <a:ext cx="3743325" cy="2819400"/>
          </a:xfrm>
          <a:prstGeom prst="rect">
            <a:avLst/>
          </a:prstGeom>
        </p:spPr>
      </p:pic>
    </p:spTree>
    <p:extLst>
      <p:ext uri="{BB962C8B-B14F-4D97-AF65-F5344CB8AC3E}">
        <p14:creationId xmlns:p14="http://schemas.microsoft.com/office/powerpoint/2010/main" val="20840081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277082" y="980728"/>
            <a:ext cx="6589835" cy="2758628"/>
            <a:chOff x="1798589" y="814388"/>
            <a:chExt cx="5635403" cy="1822346"/>
          </a:xfrm>
        </p:grpSpPr>
        <p:cxnSp>
          <p:nvCxnSpPr>
            <p:cNvPr id="30727" name="AutoShape 2044"/>
            <p:cNvCxnSpPr>
              <a:cxnSpLocks noChangeShapeType="1"/>
            </p:cNvCxnSpPr>
            <p:nvPr/>
          </p:nvCxnSpPr>
          <p:spPr bwMode="auto">
            <a:xfrm>
              <a:off x="3920817" y="814388"/>
              <a:ext cx="0" cy="138691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30728" name="AutoShape 2045"/>
            <p:cNvCxnSpPr>
              <a:cxnSpLocks noChangeShapeType="1"/>
            </p:cNvCxnSpPr>
            <p:nvPr/>
          </p:nvCxnSpPr>
          <p:spPr bwMode="auto">
            <a:xfrm>
              <a:off x="3920817" y="2201306"/>
              <a:ext cx="2288198" cy="0"/>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7" name="Arc 2046"/>
            <p:cNvSpPr>
              <a:spLocks/>
            </p:cNvSpPr>
            <p:nvPr/>
          </p:nvSpPr>
          <p:spPr bwMode="auto">
            <a:xfrm>
              <a:off x="3920817" y="1055755"/>
              <a:ext cx="1908236" cy="1146089"/>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15875">
              <a:solidFill>
                <a:srgbClr val="000000"/>
              </a:solidFill>
              <a:round/>
              <a:headEnd/>
              <a:tailEnd/>
            </a:ln>
            <a:extLst/>
          </p:spPr>
          <p:txBody>
            <a:bodyPr upright="1"/>
            <a:lstStyle/>
            <a:p>
              <a:pPr fontAlgn="auto">
                <a:spcBef>
                  <a:spcPts val="0"/>
                </a:spcBef>
                <a:spcAft>
                  <a:spcPts val="0"/>
                </a:spcAft>
                <a:defRPr/>
              </a:pPr>
              <a:endParaRPr lang="en-CA" kern="0">
                <a:solidFill>
                  <a:sysClr val="windowText" lastClr="000000"/>
                </a:solidFill>
                <a:latin typeface="Times New Roman" pitchFamily="18" charset="0"/>
                <a:cs typeface="Times New Roman" pitchFamily="18" charset="0"/>
              </a:endParaRPr>
            </a:p>
          </p:txBody>
        </p:sp>
        <p:sp>
          <p:nvSpPr>
            <p:cNvPr id="8" name="Text Box 2047" descr="Light vertical"/>
            <p:cNvSpPr txBox="1">
              <a:spLocks noChangeArrowheads="1"/>
            </p:cNvSpPr>
            <p:nvPr/>
          </p:nvSpPr>
          <p:spPr bwMode="auto">
            <a:xfrm>
              <a:off x="3617521" y="976195"/>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T</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9" name="Text Box 2048" descr="Light vertical"/>
            <p:cNvSpPr txBox="1">
              <a:spLocks noChangeArrowheads="1"/>
            </p:cNvSpPr>
            <p:nvPr/>
          </p:nvSpPr>
          <p:spPr bwMode="auto">
            <a:xfrm>
              <a:off x="5640335" y="2176578"/>
              <a:ext cx="479376" cy="226853"/>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R</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10" name="Text Box 2049"/>
            <p:cNvSpPr txBox="1">
              <a:spLocks noChangeArrowheads="1"/>
            </p:cNvSpPr>
            <p:nvPr/>
          </p:nvSpPr>
          <p:spPr bwMode="auto">
            <a:xfrm>
              <a:off x="5332827" y="1089084"/>
              <a:ext cx="1432230" cy="252656"/>
            </a:xfrm>
            <a:prstGeom prst="rect">
              <a:avLst/>
            </a:prstGeom>
            <a:noFill/>
            <a:ln w="9525">
              <a:noFill/>
              <a:miter lim="800000"/>
              <a:headEnd/>
              <a:tailEnd/>
            </a:ln>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Competing uses</a:t>
              </a:r>
              <a:endParaRPr lang="en-CA">
                <a:solidFill>
                  <a:srgbClr val="000000"/>
                </a:solidFill>
                <a:latin typeface="Times New Roman" pitchFamily="18" charset="0"/>
                <a:cs typeface="Times New Roman" pitchFamily="18" charset="0"/>
              </a:endParaRPr>
            </a:p>
          </p:txBody>
        </p:sp>
        <p:sp>
          <p:nvSpPr>
            <p:cNvPr id="11" name="Text Box 2050" descr="Light vertical"/>
            <p:cNvSpPr txBox="1">
              <a:spLocks noChangeArrowheads="1"/>
            </p:cNvSpPr>
            <p:nvPr/>
          </p:nvSpPr>
          <p:spPr bwMode="auto">
            <a:xfrm>
              <a:off x="5684987" y="830515"/>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A</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12" name="Text Box 2051"/>
            <p:cNvSpPr txBox="1">
              <a:spLocks noChangeArrowheads="1"/>
            </p:cNvSpPr>
            <p:nvPr/>
          </p:nvSpPr>
          <p:spPr bwMode="auto">
            <a:xfrm>
              <a:off x="1798589" y="976195"/>
              <a:ext cx="1982375" cy="854191"/>
            </a:xfrm>
            <a:prstGeom prst="rect">
              <a:avLst/>
            </a:prstGeom>
            <a:noFill/>
            <a:ln w="9525">
              <a:noFill/>
              <a:miter lim="800000"/>
              <a:headEnd/>
              <a:tailEnd/>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Bef>
                  <a:spcPts val="988"/>
                </a:spcBef>
              </a:pPr>
              <a:r>
                <a:rPr lang="en-US" altLang="zh-CN">
                  <a:solidFill>
                    <a:srgbClr val="000000"/>
                  </a:solidFill>
                  <a:latin typeface="Times New Roman" pitchFamily="18" charset="0"/>
                  <a:cs typeface="Times New Roman" pitchFamily="18" charset="0"/>
                </a:rPr>
                <a:t>Cubic metres of timber</a:t>
              </a:r>
              <a:br>
                <a:rPr lang="en-US" altLang="zh-CN">
                  <a:solidFill>
                    <a:srgbClr val="000000"/>
                  </a:solidFill>
                  <a:latin typeface="Times New Roman" pitchFamily="18" charset="0"/>
                  <a:cs typeface="Times New Roman" pitchFamily="18" charset="0"/>
                </a:rPr>
              </a:br>
              <a:r>
                <a:rPr lang="en-US" altLang="zh-CN">
                  <a:solidFill>
                    <a:srgbClr val="000000"/>
                  </a:solidFill>
                  <a:latin typeface="Times New Roman" pitchFamily="18" charset="0"/>
                  <a:cs typeface="Times New Roman" pitchFamily="18" charset="0"/>
                </a:rPr>
                <a:t>per year</a:t>
              </a:r>
              <a:endParaRPr lang="en-CA">
                <a:solidFill>
                  <a:srgbClr val="000000"/>
                </a:solidFill>
                <a:latin typeface="Times New Roman" pitchFamily="18" charset="0"/>
                <a:cs typeface="Times New Roman" pitchFamily="18" charset="0"/>
              </a:endParaRPr>
            </a:p>
          </p:txBody>
        </p:sp>
        <p:sp>
          <p:nvSpPr>
            <p:cNvPr id="13" name="Text Box 2052"/>
            <p:cNvSpPr txBox="1">
              <a:spLocks noChangeArrowheads="1"/>
            </p:cNvSpPr>
            <p:nvPr/>
          </p:nvSpPr>
          <p:spPr bwMode="auto">
            <a:xfrm>
              <a:off x="5354731" y="2362038"/>
              <a:ext cx="2079261" cy="274696"/>
            </a:xfrm>
            <a:prstGeom prst="rect">
              <a:avLst/>
            </a:prstGeom>
            <a:noFill/>
            <a:ln w="9525">
              <a:noFill/>
              <a:miter lim="800000"/>
              <a:headEnd/>
              <a:tailEnd/>
            </a:ln>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Recreation days per year</a:t>
              </a:r>
              <a:endParaRPr lang="en-CA">
                <a:solidFill>
                  <a:srgbClr val="000000"/>
                </a:solidFill>
                <a:latin typeface="Times New Roman" pitchFamily="18" charset="0"/>
                <a:cs typeface="Times New Roman" pitchFamily="18" charset="0"/>
              </a:endParaRPr>
            </a:p>
          </p:txBody>
        </p:sp>
        <p:sp>
          <p:nvSpPr>
            <p:cNvPr id="14" name="Text Box 2053" descr="Light vertical"/>
            <p:cNvSpPr txBox="1">
              <a:spLocks noChangeArrowheads="1"/>
            </p:cNvSpPr>
            <p:nvPr/>
          </p:nvSpPr>
          <p:spPr bwMode="auto">
            <a:xfrm>
              <a:off x="3643638" y="2136799"/>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0</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grpSp>
      <p:sp>
        <p:nvSpPr>
          <p:cNvPr id="30723" name="Rectangle 58"/>
          <p:cNvSpPr>
            <a:spLocks noChangeArrowheads="1"/>
          </p:cNvSpPr>
          <p:nvPr/>
        </p:nvSpPr>
        <p:spPr bwMode="auto">
          <a:xfrm>
            <a:off x="827088" y="231775"/>
            <a:ext cx="7877175"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b="1">
                <a:solidFill>
                  <a:srgbClr val="000000"/>
                </a:solidFill>
                <a:latin typeface="Times New Roman" pitchFamily="18" charset="0"/>
                <a:cs typeface="Times New Roman" pitchFamily="18" charset="0"/>
              </a:rPr>
              <a:t>Figure 6.4: Types of production possibilities for two products on a tract of land</a:t>
            </a:r>
            <a:endParaRPr lang="en-CA" b="1">
              <a:solidFill>
                <a:srgbClr val="000000"/>
              </a:solidFill>
              <a:latin typeface="Times New Roman" pitchFamily="18" charset="0"/>
              <a:cs typeface="Times New Roman" pitchFamily="18" charset="0"/>
            </a:endParaRPr>
          </a:p>
        </p:txBody>
      </p:sp>
      <p:sp>
        <p:nvSpPr>
          <p:cNvPr id="61" name="Footer Placeholder 1"/>
          <p:cNvSpPr>
            <a:spLocks noGrp="1"/>
          </p:cNvSpPr>
          <p:nvPr>
            <p:ph type="ftr" sz="quarter" idx="11"/>
          </p:nvPr>
        </p:nvSpPr>
        <p:spPr>
          <a:xfrm>
            <a:off x="0" y="6492875"/>
            <a:ext cx="9144000" cy="365125"/>
          </a:xfrm>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solidFill>
                  <a:srgbClr val="898989"/>
                </a:solidFill>
                <a:latin typeface="Calibri" pitchFamily="34" charset="0"/>
              </a:rPr>
              <a:t>Adapted from </a:t>
            </a:r>
            <a:r>
              <a:rPr lang="en-US" altLang="zh-CN" i="1">
                <a:solidFill>
                  <a:srgbClr val="898989"/>
                </a:solidFill>
                <a:latin typeface="Calibri" pitchFamily="34" charset="0"/>
              </a:rPr>
              <a:t>Forest Economics </a:t>
            </a:r>
            <a:r>
              <a:rPr lang="en-US" altLang="zh-CN">
                <a:solidFill>
                  <a:srgbClr val="898989"/>
                </a:solidFill>
                <a:latin typeface="Calibri" pitchFamily="34" charset="0"/>
              </a:rPr>
              <a:t>by Daowei Zhang and Peter H. Pearse, published by UBC Press, 2011. </a:t>
            </a:r>
            <a:endParaRPr lang="en-CA">
              <a:solidFill>
                <a:srgbClr val="898989"/>
              </a:solidFill>
              <a:latin typeface="Calibri" pitchFamily="34" charset="0"/>
            </a:endParaRPr>
          </a:p>
        </p:txBody>
      </p:sp>
      <p:sp>
        <p:nvSpPr>
          <p:cNvPr id="4" name="文本框 3"/>
          <p:cNvSpPr txBox="1"/>
          <p:nvPr/>
        </p:nvSpPr>
        <p:spPr>
          <a:xfrm>
            <a:off x="247987" y="1948185"/>
            <a:ext cx="3718623" cy="1015663"/>
          </a:xfrm>
          <a:prstGeom prst="rect">
            <a:avLst/>
          </a:prstGeom>
          <a:noFill/>
        </p:spPr>
        <p:txBody>
          <a:bodyPr wrap="square" rtlCol="0">
            <a:spAutoFit/>
            <a:scene3d>
              <a:camera prst="orthographicFront"/>
              <a:lightRig rig="threePt" dir="t"/>
            </a:scene3d>
            <a:sp3d extrusionH="57150">
              <a:bevelT w="38100" h="38100"/>
            </a:sp3d>
          </a:bodyPr>
          <a:lstStyle/>
          <a:p>
            <a:r>
              <a:rPr lang="en-US" altLang="zh-CN" sz="2000" dirty="0">
                <a:ln w="0"/>
                <a:solidFill>
                  <a:srgbClr val="00B050"/>
                </a:solidFill>
                <a:effectLst>
                  <a:glow rad="139700">
                    <a:schemeClr val="accent3">
                      <a:satMod val="175000"/>
                      <a:alpha val="40000"/>
                    </a:schemeClr>
                  </a:glow>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rPr>
              <a:t>T</a:t>
            </a:r>
            <a:r>
              <a:rPr lang="zh-CN" altLang="en-US" sz="2000" dirty="0">
                <a:ln w="0"/>
                <a:solidFill>
                  <a:srgbClr val="00B050"/>
                </a:solidFill>
                <a:effectLst>
                  <a:glow rad="139700">
                    <a:schemeClr val="accent3">
                      <a:satMod val="175000"/>
                      <a:alpha val="40000"/>
                    </a:schemeClr>
                  </a:glow>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rPr>
              <a:t>：如果不提供任何游乐功能，一片林地每年可以生产</a:t>
            </a:r>
            <a:r>
              <a:rPr lang="en-US" altLang="zh-CN" sz="2000" dirty="0">
                <a:ln w="0"/>
                <a:solidFill>
                  <a:srgbClr val="00B050"/>
                </a:solidFill>
                <a:effectLst>
                  <a:glow rad="139700">
                    <a:schemeClr val="accent3">
                      <a:satMod val="175000"/>
                      <a:alpha val="40000"/>
                    </a:schemeClr>
                  </a:glow>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rPr>
              <a:t>T</a:t>
            </a:r>
            <a:r>
              <a:rPr lang="zh-CN" altLang="en-US" sz="2000" dirty="0">
                <a:ln w="0"/>
                <a:solidFill>
                  <a:srgbClr val="00B050"/>
                </a:solidFill>
                <a:effectLst>
                  <a:glow rad="139700">
                    <a:schemeClr val="accent3">
                      <a:satMod val="175000"/>
                      <a:alpha val="40000"/>
                    </a:schemeClr>
                  </a:glow>
                  <a:outerShdw blurRad="38100" dist="25400" dir="5400000" algn="ctr" rotWithShape="0">
                    <a:srgbClr val="6E747A">
                      <a:alpha val="43000"/>
                    </a:srgbClr>
                  </a:outerShdw>
                </a:effectLst>
                <a:latin typeface="黑体" panose="02010609060101010101" pitchFamily="49" charset="-122"/>
                <a:ea typeface="黑体" panose="02010609060101010101" pitchFamily="49" charset="-122"/>
              </a:rPr>
              <a:t>立方米木材</a:t>
            </a:r>
          </a:p>
        </p:txBody>
      </p:sp>
      <p:sp>
        <p:nvSpPr>
          <p:cNvPr id="5" name="椭圆 4"/>
          <p:cNvSpPr/>
          <p:nvPr/>
        </p:nvSpPr>
        <p:spPr>
          <a:xfrm>
            <a:off x="3707904" y="1304776"/>
            <a:ext cx="108000" cy="108000"/>
          </a:xfrm>
          <a:prstGeom prst="ellipse">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zh-CN" altLang="en-US"/>
          </a:p>
        </p:txBody>
      </p:sp>
      <p:sp>
        <p:nvSpPr>
          <p:cNvPr id="64" name="椭圆 63"/>
          <p:cNvSpPr/>
          <p:nvPr/>
        </p:nvSpPr>
        <p:spPr>
          <a:xfrm>
            <a:off x="5941762" y="3023482"/>
            <a:ext cx="108000" cy="108000"/>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zh-CN" altLang="en-US"/>
          </a:p>
        </p:txBody>
      </p:sp>
      <p:sp>
        <p:nvSpPr>
          <p:cNvPr id="65" name="文本框 64"/>
          <p:cNvSpPr txBox="1"/>
          <p:nvPr/>
        </p:nvSpPr>
        <p:spPr>
          <a:xfrm>
            <a:off x="4015443" y="3760970"/>
            <a:ext cx="3718623" cy="707886"/>
          </a:xfrm>
          <a:prstGeom prst="rect">
            <a:avLst/>
          </a:prstGeom>
          <a:noFill/>
        </p:spPr>
        <p:txBody>
          <a:bodyPr wrap="square" rtlCol="0">
            <a:spAutoFit/>
          </a:bodyPr>
          <a:lstStyle/>
          <a:p>
            <a:r>
              <a:rPr lang="en-US" altLang="zh-CN" sz="2000" dirty="0">
                <a:ln w="0"/>
                <a:solidFill>
                  <a:srgbClr val="0070C0"/>
                </a:solidFill>
                <a:effectLst>
                  <a:innerShdw blurRad="63500" dist="50800" dir="13500000">
                    <a:prstClr val="black">
                      <a:alpha val="50000"/>
                    </a:prstClr>
                  </a:innerShdw>
                </a:effectLst>
                <a:latin typeface="黑体" panose="02010609060101010101" pitchFamily="49" charset="-122"/>
                <a:ea typeface="黑体" panose="02010609060101010101" pitchFamily="49" charset="-122"/>
              </a:rPr>
              <a:t>R</a:t>
            </a:r>
            <a:r>
              <a:rPr lang="zh-CN" altLang="en-US" sz="2000" dirty="0">
                <a:ln w="0"/>
                <a:solidFill>
                  <a:srgbClr val="0070C0"/>
                </a:solidFill>
                <a:effectLst>
                  <a:innerShdw blurRad="63500" dist="50800" dir="13500000">
                    <a:prstClr val="black">
                      <a:alpha val="50000"/>
                    </a:prstClr>
                  </a:innerShdw>
                </a:effectLst>
                <a:latin typeface="黑体" panose="02010609060101010101" pitchFamily="49" charset="-122"/>
                <a:ea typeface="黑体" panose="02010609060101010101" pitchFamily="49" charset="-122"/>
              </a:rPr>
              <a:t>：如果不生产任何木材，一片林地每年可以提供</a:t>
            </a:r>
            <a:r>
              <a:rPr lang="en-US" altLang="zh-CN" sz="2000" dirty="0">
                <a:ln w="0"/>
                <a:solidFill>
                  <a:srgbClr val="0070C0"/>
                </a:solidFill>
                <a:effectLst>
                  <a:innerShdw blurRad="63500" dist="50800" dir="13500000">
                    <a:prstClr val="black">
                      <a:alpha val="50000"/>
                    </a:prstClr>
                  </a:innerShdw>
                </a:effectLst>
                <a:latin typeface="黑体" panose="02010609060101010101" pitchFamily="49" charset="-122"/>
                <a:ea typeface="黑体" panose="02010609060101010101" pitchFamily="49" charset="-122"/>
              </a:rPr>
              <a:t>R</a:t>
            </a:r>
            <a:r>
              <a:rPr lang="zh-CN" altLang="en-US" sz="2000" dirty="0">
                <a:ln w="0"/>
                <a:solidFill>
                  <a:srgbClr val="0070C0"/>
                </a:solidFill>
                <a:effectLst>
                  <a:innerShdw blurRad="63500" dist="50800" dir="13500000">
                    <a:prstClr val="black">
                      <a:alpha val="50000"/>
                    </a:prstClr>
                  </a:innerShdw>
                </a:effectLst>
                <a:latin typeface="黑体" panose="02010609060101010101" pitchFamily="49" charset="-122"/>
                <a:ea typeface="黑体" panose="02010609060101010101" pitchFamily="49" charset="-122"/>
              </a:rPr>
              <a:t>天的游乐</a:t>
            </a:r>
          </a:p>
        </p:txBody>
      </p:sp>
      <p:cxnSp>
        <p:nvCxnSpPr>
          <p:cNvPr id="15" name="直接连接符 14"/>
          <p:cNvCxnSpPr>
            <a:stCxn id="8" idx="0"/>
          </p:cNvCxnSpPr>
          <p:nvPr/>
        </p:nvCxnSpPr>
        <p:spPr>
          <a:xfrm>
            <a:off x="3685343" y="1225668"/>
            <a:ext cx="1534729" cy="362121"/>
          </a:xfrm>
          <a:prstGeom prst="line">
            <a:avLst/>
          </a:prstGeom>
          <a:ln>
            <a:prstDash val="sysDot"/>
          </a:ln>
        </p:spPr>
        <p:style>
          <a:lnRef idx="3">
            <a:schemeClr val="accent3"/>
          </a:lnRef>
          <a:fillRef idx="0">
            <a:schemeClr val="accent3"/>
          </a:fillRef>
          <a:effectRef idx="2">
            <a:schemeClr val="accent3"/>
          </a:effectRef>
          <a:fontRef idx="minor">
            <a:schemeClr val="tx1"/>
          </a:fontRef>
        </p:style>
      </p:cxnSp>
      <p:cxnSp>
        <p:nvCxnSpPr>
          <p:cNvPr id="22" name="直接箭头连接符 21"/>
          <p:cNvCxnSpPr/>
          <p:nvPr/>
        </p:nvCxnSpPr>
        <p:spPr>
          <a:xfrm flipH="1">
            <a:off x="4452707" y="1005141"/>
            <a:ext cx="982798" cy="4015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4765675" y="752854"/>
            <a:ext cx="4270821" cy="584775"/>
          </a:xfrm>
          <a:prstGeom prst="rect">
            <a:avLst/>
          </a:prstGeom>
          <a:noFill/>
        </p:spPr>
        <p:txBody>
          <a:bodyPr wrap="square" rtlCol="0">
            <a:spAutoFit/>
          </a:bodyPr>
          <a:lstStyle/>
          <a:p>
            <a:r>
              <a:rPr lang="zh-CN" altLang="en-US" sz="1600" dirty="0">
                <a:solidFill>
                  <a:schemeClr val="tx2">
                    <a:lumMod val="75000"/>
                  </a:schemeClr>
                </a:solidFill>
                <a:latin typeface="黑体" panose="02010609060101010101" pitchFamily="49" charset="-122"/>
                <a:ea typeface="黑体" panose="02010609060101010101" pitchFamily="49" charset="-122"/>
              </a:rPr>
              <a:t>靠近垂直坐标，曲线斜率较小，表示牺牲较少的木材产量就能提供一些游乐</a:t>
            </a:r>
          </a:p>
        </p:txBody>
      </p:sp>
      <p:cxnSp>
        <p:nvCxnSpPr>
          <p:cNvPr id="27" name="直接箭头连接符 26"/>
          <p:cNvCxnSpPr/>
          <p:nvPr/>
        </p:nvCxnSpPr>
        <p:spPr>
          <a:xfrm flipH="1">
            <a:off x="5821694" y="2132856"/>
            <a:ext cx="1262995" cy="2160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0720" name="文本框 30719"/>
          <p:cNvSpPr txBox="1"/>
          <p:nvPr/>
        </p:nvSpPr>
        <p:spPr>
          <a:xfrm>
            <a:off x="6434473" y="1698725"/>
            <a:ext cx="2557514" cy="1015663"/>
          </a:xfrm>
          <a:prstGeom prst="rect">
            <a:avLst/>
          </a:prstGeom>
          <a:noFill/>
        </p:spPr>
        <p:txBody>
          <a:bodyPr wrap="square" rtlCol="0">
            <a:spAutoFit/>
          </a:bodyPr>
          <a:lstStyle/>
          <a:p>
            <a:r>
              <a:rPr lang="zh-CN" altLang="en-US" sz="2000" dirty="0">
                <a:solidFill>
                  <a:schemeClr val="accent1">
                    <a:lumMod val="75000"/>
                  </a:schemeClr>
                </a:solidFill>
                <a:latin typeface="黑体" panose="02010609060101010101" pitchFamily="49" charset="-122"/>
                <a:ea typeface="黑体" panose="02010609060101010101" pitchFamily="49" charset="-122"/>
              </a:rPr>
              <a:t>提供游乐越多，再多提供一天游乐所需牺牲的木材量越大</a:t>
            </a:r>
          </a:p>
        </p:txBody>
      </p:sp>
      <p:sp>
        <p:nvSpPr>
          <p:cNvPr id="30721" name="文本框 30720"/>
          <p:cNvSpPr txBox="1"/>
          <p:nvPr/>
        </p:nvSpPr>
        <p:spPr>
          <a:xfrm>
            <a:off x="539552" y="4869160"/>
            <a:ext cx="8392041" cy="400110"/>
          </a:xfrm>
          <a:prstGeom prst="rect">
            <a:avLst/>
          </a:prstGeom>
          <a:noFill/>
        </p:spPr>
        <p:txBody>
          <a:bodyPr wrap="none" rtlCol="0">
            <a:spAutoFit/>
          </a:bodyPr>
          <a:lstStyle/>
          <a:p>
            <a:r>
              <a:rPr lang="zh-CN" altLang="en-US" sz="2000" dirty="0">
                <a:latin typeface="黑体" panose="02010609060101010101" pitchFamily="49" charset="-122"/>
                <a:ea typeface="黑体" panose="02010609060101010101" pitchFamily="49" charset="-122"/>
              </a:rPr>
              <a:t>因此：凸离原点的生产可能性曲线，意味着两种产品间的边际转换率递增</a:t>
            </a:r>
          </a:p>
        </p:txBody>
      </p:sp>
      <p:sp>
        <p:nvSpPr>
          <p:cNvPr id="30724" name="文本框 30723"/>
          <p:cNvSpPr txBox="1"/>
          <p:nvPr/>
        </p:nvSpPr>
        <p:spPr>
          <a:xfrm>
            <a:off x="539552" y="5733255"/>
            <a:ext cx="8164711" cy="707886"/>
          </a:xfrm>
          <a:prstGeom prst="rect">
            <a:avLst/>
          </a:prstGeom>
          <a:noFill/>
        </p:spPr>
        <p:txBody>
          <a:bodyPr wrap="square" rtlCol="0">
            <a:spAutoFit/>
          </a:bodyPr>
          <a:lstStyle/>
          <a:p>
            <a:r>
              <a:rPr lang="zh-CN" altLang="en-US" sz="2000" b="1" dirty="0">
                <a:ln w="6600">
                  <a:solidFill>
                    <a:schemeClr val="accent2"/>
                  </a:solidFill>
                  <a:prstDash val="solid"/>
                </a:ln>
                <a:solidFill>
                  <a:srgbClr val="FFFFFF"/>
                </a:solidFill>
                <a:effectLst>
                  <a:outerShdw dist="38100" dir="2700000" algn="tl" rotWithShape="0">
                    <a:schemeClr val="accent2"/>
                  </a:outerShdw>
                </a:effectLst>
                <a:latin typeface="黑体" panose="02010609060101010101" pitchFamily="49" charset="-122"/>
                <a:ea typeface="黑体" panose="02010609060101010101" pitchFamily="49" charset="-122"/>
              </a:rPr>
              <a:t>生产可能性曲线的弯曲程度反映了在可能的组合范围内变化着的两种产出的竞争程度</a:t>
            </a:r>
          </a:p>
        </p:txBody>
      </p:sp>
    </p:spTree>
    <p:extLst>
      <p:ext uri="{BB962C8B-B14F-4D97-AF65-F5344CB8AC3E}">
        <p14:creationId xmlns:p14="http://schemas.microsoft.com/office/powerpoint/2010/main" val="2484603168"/>
      </p:ext>
    </p:extLst>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childTnLst>
                                    </p:cTn>
                                  </p:par>
                                  <p:par>
                                    <p:cTn id="10" presetID="27" presetClass="emph" presetSubtype="0" repeatCount="indefinite" fill="remove" grpId="1" nodeType="withEffect">
                                      <p:stCondLst>
                                        <p:cond delay="0"/>
                                      </p:stCondLst>
                                      <p:endCondLst>
                                        <p:cond evt="onNext" delay="0">
                                          <p:tgtEl>
                                            <p:sldTgt/>
                                          </p:tgtEl>
                                        </p:cond>
                                      </p:endCondLst>
                                      <p:childTnLst>
                                        <p:animClr clrSpc="rgb" dir="cw">
                                          <p:cBhvr override="childStyle">
                                            <p:cTn id="11" dur="250" autoRev="1" fill="remove"/>
                                            <p:tgtEl>
                                              <p:spTgt spid="5"/>
                                            </p:tgtEl>
                                            <p:attrNameLst>
                                              <p:attrName>style.color</p:attrName>
                                            </p:attrNameLst>
                                          </p:cBhvr>
                                          <p:to>
                                            <a:srgbClr val="7030A0"/>
                                          </p:to>
                                        </p:animClr>
                                        <p:animClr clrSpc="rgb" dir="cw">
                                          <p:cBhvr>
                                            <p:cTn id="12" dur="250" autoRev="1" fill="remove"/>
                                            <p:tgtEl>
                                              <p:spTgt spid="5"/>
                                            </p:tgtEl>
                                            <p:attrNameLst>
                                              <p:attrName>fillcolor</p:attrName>
                                            </p:attrNameLst>
                                          </p:cBhvr>
                                          <p:to>
                                            <a:srgbClr val="7030A0"/>
                                          </p:to>
                                        </p:animClr>
                                        <p:set>
                                          <p:cBhvr>
                                            <p:cTn id="13" dur="250" autoRev="1" fill="remove"/>
                                            <p:tgtEl>
                                              <p:spTgt spid="5"/>
                                            </p:tgtEl>
                                            <p:attrNameLst>
                                              <p:attrName>fill.type</p:attrName>
                                            </p:attrNameLst>
                                          </p:cBhvr>
                                          <p:to>
                                            <p:strVal val="solid"/>
                                          </p:to>
                                        </p:set>
                                        <p:set>
                                          <p:cBhvr>
                                            <p:cTn id="14" dur="250" autoRev="1" fill="remove"/>
                                            <p:tgtEl>
                                              <p:spTgt spid="5"/>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fade">
                                          <p:cBhvr>
                                            <p:cTn id="19" dur="500"/>
                                            <p:tgtEl>
                                              <p:spTgt spid="65"/>
                                            </p:tgtEl>
                                          </p:cBhvr>
                                        </p:animEffect>
                                      </p:childTnLst>
                                    </p:cTn>
                                  </p:par>
                                  <p:par>
                                    <p:cTn id="20" presetID="1" presetClass="entr" presetSubtype="0" fill="hold" grpId="0" nodeType="withEffect">
                                      <p:stCondLst>
                                        <p:cond delay="0"/>
                                      </p:stCondLst>
                                      <p:childTnLst>
                                        <p:set>
                                          <p:cBhvr>
                                            <p:cTn id="21" dur="1" fill="hold">
                                              <p:stCondLst>
                                                <p:cond delay="0"/>
                                              </p:stCondLst>
                                            </p:cTn>
                                            <p:tgtEl>
                                              <p:spTgt spid="64"/>
                                            </p:tgtEl>
                                            <p:attrNameLst>
                                              <p:attrName>style.visibility</p:attrName>
                                            </p:attrNameLst>
                                          </p:cBhvr>
                                          <p:to>
                                            <p:strVal val="visible"/>
                                          </p:to>
                                        </p:set>
                                      </p:childTnLst>
                                    </p:cTn>
                                  </p:par>
                                  <p:par>
                                    <p:cTn id="22" presetID="27" presetClass="emph" presetSubtype="0" repeatCount="indefinite" fill="remove" grpId="1" nodeType="withEffect">
                                      <p:stCondLst>
                                        <p:cond delay="0"/>
                                      </p:stCondLst>
                                      <p:endCondLst>
                                        <p:cond evt="onNext" delay="0">
                                          <p:tgtEl>
                                            <p:sldTgt/>
                                          </p:tgtEl>
                                        </p:cond>
                                      </p:endCondLst>
                                      <p:childTnLst>
                                        <p:animClr clrSpc="rgb" dir="cw">
                                          <p:cBhvr override="childStyle">
                                            <p:cTn id="23" dur="250" autoRev="1" fill="remove"/>
                                            <p:tgtEl>
                                              <p:spTgt spid="64"/>
                                            </p:tgtEl>
                                            <p:attrNameLst>
                                              <p:attrName>style.color</p:attrName>
                                            </p:attrNameLst>
                                          </p:cBhvr>
                                          <p:to>
                                            <a:srgbClr val="7030A0"/>
                                          </p:to>
                                        </p:animClr>
                                        <p:animClr clrSpc="rgb" dir="cw">
                                          <p:cBhvr>
                                            <p:cTn id="24" dur="250" autoRev="1" fill="remove"/>
                                            <p:tgtEl>
                                              <p:spTgt spid="64"/>
                                            </p:tgtEl>
                                            <p:attrNameLst>
                                              <p:attrName>fillcolor</p:attrName>
                                            </p:attrNameLst>
                                          </p:cBhvr>
                                          <p:to>
                                            <a:srgbClr val="7030A0"/>
                                          </p:to>
                                        </p:animClr>
                                        <p:set>
                                          <p:cBhvr>
                                            <p:cTn id="25" dur="250" autoRev="1" fill="remove"/>
                                            <p:tgtEl>
                                              <p:spTgt spid="64"/>
                                            </p:tgtEl>
                                            <p:attrNameLst>
                                              <p:attrName>fill.type</p:attrName>
                                            </p:attrNameLst>
                                          </p:cBhvr>
                                          <p:to>
                                            <p:strVal val="solid"/>
                                          </p:to>
                                        </p:set>
                                        <p:set>
                                          <p:cBhvr>
                                            <p:cTn id="26" dur="250" autoRev="1" fill="remove"/>
                                            <p:tgtEl>
                                              <p:spTgt spid="64"/>
                                            </p:tgtEl>
                                            <p:attrNameLst>
                                              <p:attrName>fill.on</p:attrName>
                                            </p:attrNameLst>
                                          </p:cBhvr>
                                          <p:to>
                                            <p:strVal val="tru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left)">
                                          <p:cBhvr>
                                            <p:cTn id="31" dur="500"/>
                                            <p:tgtEl>
                                              <p:spTgt spid="15"/>
                                            </p:tgtEl>
                                          </p:cBhvr>
                                        </p:animEffect>
                                      </p:childTnLst>
                                    </p:cTn>
                                  </p:par>
                                  <p:par>
                                    <p:cTn id="32" presetID="22" presetClass="entr" presetSubtype="2" fill="hold"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right)">
                                          <p:cBhvr>
                                            <p:cTn id="34" dur="500"/>
                                            <p:tgtEl>
                                              <p:spTgt spid="2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childTnLst>
                        </p:cTn>
                      </p:par>
                      <p:par>
                        <p:cTn id="38" fill="hold">
                          <p:stCondLst>
                            <p:cond delay="indefinite"/>
                          </p:stCondLst>
                          <p:childTnLst>
                            <p:par>
                              <p:cTn id="39" fill="hold">
                                <p:stCondLst>
                                  <p:cond delay="0"/>
                                </p:stCondLst>
                                <p:childTnLst>
                                  <p:par>
                                    <p:cTn id="40" presetID="50" presetClass="path" presetSubtype="0" accel="50000" decel="50000" fill="hold" nodeType="clickEffect">
                                      <p:stCondLst>
                                        <p:cond delay="0"/>
                                      </p:stCondLst>
                                      <p:childTnLst>
                                        <p:animMotion origin="layout" path="M 4.44444E-6 -2.59259E-6 L 0.07482 -2.59259E-6 C 0.10833 -2.59259E-6 0.14982 0.04028 0.14982 0.07338 L 0.14982 0.14676 " pathEditMode="relative" rAng="0" ptsTypes="AAAA">
                                          <p:cBhvr>
                                            <p:cTn id="41" dur="2000" fill="hold"/>
                                            <p:tgtEl>
                                              <p:spTgt spid="15"/>
                                            </p:tgtEl>
                                            <p:attrNameLst>
                                              <p:attrName>ppt_x</p:attrName>
                                              <p:attrName>ppt_y</p:attrName>
                                            </p:attrNameLst>
                                          </p:cBhvr>
                                          <p:rCtr x="7483" y="7338"/>
                                        </p:animMotion>
                                      </p:childTnLst>
                                    </p:cTn>
                                  </p:par>
                                  <p:par>
                                    <p:cTn id="42" presetID="8" presetClass="emph" presetSubtype="0" fill="hold" nodeType="withEffect">
                                      <p:stCondLst>
                                        <p:cond delay="0"/>
                                      </p:stCondLst>
                                      <p:childTnLst>
                                        <p:animRot by="2520000">
                                          <p:cBhvr>
                                            <p:cTn id="43" dur="2000" fill="hold"/>
                                            <p:tgtEl>
                                              <p:spTgt spid="15"/>
                                            </p:tgtEl>
                                            <p:attrNameLst>
                                              <p:attrName>r</p:attrName>
                                            </p:attrNameLst>
                                          </p:cBhvr>
                                        </p:animRot>
                                      </p:childTnLst>
                                    </p:cTn>
                                  </p:par>
                                </p:childTnLst>
                              </p:cTn>
                            </p:par>
                            <p:par>
                              <p:cTn id="44" fill="hold">
                                <p:stCondLst>
                                  <p:cond delay="2000"/>
                                </p:stCondLst>
                                <p:childTnLst>
                                  <p:par>
                                    <p:cTn id="45" presetID="7" presetClass="emph" presetSubtype="2" fill="hold" nodeType="afterEffect">
                                      <p:stCondLst>
                                        <p:cond delay="0"/>
                                      </p:stCondLst>
                                      <p:childTnLst>
                                        <p:animClr clrSpc="rgb" dir="cw">
                                          <p:cBhvr>
                                            <p:cTn id="46" dur="500" fill="hold"/>
                                            <p:tgtEl>
                                              <p:spTgt spid="15"/>
                                            </p:tgtEl>
                                            <p:attrNameLst>
                                              <p:attrName>stroke.color</p:attrName>
                                            </p:attrNameLst>
                                          </p:cBhvr>
                                          <p:to>
                                            <a:schemeClr val="accent2"/>
                                          </p:to>
                                        </p:animClr>
                                        <p:set>
                                          <p:cBhvr>
                                            <p:cTn id="47" dur="500" fill="hold"/>
                                            <p:tgtEl>
                                              <p:spTgt spid="15"/>
                                            </p:tgtEl>
                                            <p:attrNameLst>
                                              <p:attrName>stroke.on</p:attrName>
                                            </p:attrNameLst>
                                          </p:cBhvr>
                                          <p:to>
                                            <p:strVal val="true"/>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0720"/>
                                            </p:tgtEl>
                                            <p:attrNameLst>
                                              <p:attrName>style.visibility</p:attrName>
                                            </p:attrNameLst>
                                          </p:cBhvr>
                                          <p:to>
                                            <p:strVal val="visible"/>
                                          </p:to>
                                        </p:set>
                                        <p:animEffect transition="in" filter="fade">
                                          <p:cBhvr>
                                            <p:cTn id="52" dur="500"/>
                                            <p:tgtEl>
                                              <p:spTgt spid="30720"/>
                                            </p:tgtEl>
                                          </p:cBhvr>
                                        </p:animEffect>
                                      </p:childTnLst>
                                    </p:cTn>
                                  </p:par>
                                  <p:par>
                                    <p:cTn id="53" presetID="22" presetClass="entr" presetSubtype="2" fill="hold" nodeType="with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wipe(right)">
                                          <p:cBhvr>
                                            <p:cTn id="55" dur="500"/>
                                            <p:tgtEl>
                                              <p:spTgt spid="27"/>
                                            </p:tgtEl>
                                          </p:cBhvr>
                                        </p:animEffect>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0721"/>
                                            </p:tgtEl>
                                            <p:attrNameLst>
                                              <p:attrName>style.visibility</p:attrName>
                                            </p:attrNameLst>
                                          </p:cBhvr>
                                          <p:to>
                                            <p:strVal val="visible"/>
                                          </p:to>
                                        </p:set>
                                        <p:animEffect transition="in" filter="fade">
                                          <p:cBhvr>
                                            <p:cTn id="60" dur="1000"/>
                                            <p:tgtEl>
                                              <p:spTgt spid="30721"/>
                                            </p:tgtEl>
                                          </p:cBhvr>
                                        </p:animEffect>
                                        <p:anim calcmode="lin" valueType="num">
                                          <p:cBhvr>
                                            <p:cTn id="61" dur="1000" fill="hold"/>
                                            <p:tgtEl>
                                              <p:spTgt spid="30721"/>
                                            </p:tgtEl>
                                            <p:attrNameLst>
                                              <p:attrName>ppt_x</p:attrName>
                                            </p:attrNameLst>
                                          </p:cBhvr>
                                          <p:tavLst>
                                            <p:tav tm="0">
                                              <p:val>
                                                <p:strVal val="#ppt_x"/>
                                              </p:val>
                                            </p:tav>
                                            <p:tav tm="100000">
                                              <p:val>
                                                <p:strVal val="#ppt_x"/>
                                              </p:val>
                                            </p:tav>
                                          </p:tavLst>
                                        </p:anim>
                                        <p:anim calcmode="lin" valueType="num">
                                          <p:cBhvr>
                                            <p:cTn id="62" dur="1000" fill="hold"/>
                                            <p:tgtEl>
                                              <p:spTgt spid="30721"/>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1" accel="4000" fill="hold" grpId="0" nodeType="clickEffect" p14:presetBounceEnd="4000">
                                      <p:stCondLst>
                                        <p:cond delay="0"/>
                                      </p:stCondLst>
                                      <p:childTnLst>
                                        <p:set>
                                          <p:cBhvr>
                                            <p:cTn id="66" dur="1" fill="hold">
                                              <p:stCondLst>
                                                <p:cond delay="0"/>
                                              </p:stCondLst>
                                            </p:cTn>
                                            <p:tgtEl>
                                              <p:spTgt spid="30724"/>
                                            </p:tgtEl>
                                            <p:attrNameLst>
                                              <p:attrName>style.visibility</p:attrName>
                                            </p:attrNameLst>
                                          </p:cBhvr>
                                          <p:to>
                                            <p:strVal val="visible"/>
                                          </p:to>
                                        </p:set>
                                        <p:anim calcmode="lin" valueType="num" p14:bounceEnd="4000">
                                          <p:cBhvr additive="base">
                                            <p:cTn id="67" dur="500" fill="hold"/>
                                            <p:tgtEl>
                                              <p:spTgt spid="30724"/>
                                            </p:tgtEl>
                                            <p:attrNameLst>
                                              <p:attrName>ppt_x</p:attrName>
                                            </p:attrNameLst>
                                          </p:cBhvr>
                                          <p:tavLst>
                                            <p:tav tm="0">
                                              <p:val>
                                                <p:strVal val="#ppt_x"/>
                                              </p:val>
                                            </p:tav>
                                            <p:tav tm="100000">
                                              <p:val>
                                                <p:strVal val="#ppt_x"/>
                                              </p:val>
                                            </p:tav>
                                          </p:tavLst>
                                        </p:anim>
                                        <p:anim calcmode="lin" valueType="num" p14:bounceEnd="4000">
                                          <p:cBhvr additive="base">
                                            <p:cTn id="68" dur="500" fill="hold"/>
                                            <p:tgtEl>
                                              <p:spTgt spid="30724"/>
                                            </p:tgtEl>
                                            <p:attrNameLst>
                                              <p:attrName>ppt_y</p:attrName>
                                            </p:attrNameLst>
                                          </p:cBhvr>
                                          <p:tavLst>
                                            <p:tav tm="0">
                                              <p:val>
                                                <p:strVal val="0-#ppt_h/2"/>
                                              </p:val>
                                            </p:tav>
                                            <p:tav tm="100000">
                                              <p:val>
                                                <p:strVal val="#ppt_y"/>
                                              </p:val>
                                            </p:tav>
                                          </p:tavLst>
                                        </p:anim>
                                      </p:childTnLst>
                                    </p:cTn>
                                  </p:par>
                                </p:childTnLst>
                              </p:cTn>
                            </p:par>
                            <p:par>
                              <p:cTn id="69" fill="hold">
                                <p:stCondLst>
                                  <p:cond delay="500"/>
                                </p:stCondLst>
                                <p:childTnLst>
                                  <p:par>
                                    <p:cTn id="70" presetID="60" presetClass="path" presetSubtype="0" accel="50000" decel="50000" fill="hold" grpId="1" nodeType="afterEffect">
                                      <p:stCondLst>
                                        <p:cond delay="0"/>
                                      </p:stCondLst>
                                      <p:childTnLst>
                                        <p:animMotion origin="layout" path="M -0.00504 0 C -0.00504 0.02361 -0.00504 0.05648 -0.00452 0.05625 C -0.004 0.05625 -0.004 -0.0544 -0.0033 -0.05463 C -0.00278 -0.05463 -0.00295 0.0419 -0.00243 0.04144 C -0.00209 0.04144 -0.00226 -0.02847 -0.00174 -0.02847 C -0.00104 -0.02847 -0.00139 0.01875 -0.00087 0.01875 C -0.00035 0.01875 -0.0007 -0.01736 -0.00018 -0.01736 C 3.33333E-6 -0.01736 3.33333E-6 -0.00764 3.33333E-6 0 " pathEditMode="relative" rAng="0" ptsTypes="AAAAAAAA">
                                          <p:cBhvr>
                                            <p:cTn id="71" dur="750" fill="hold"/>
                                            <p:tgtEl>
                                              <p:spTgt spid="30724"/>
                                            </p:tgtEl>
                                            <p:attrNameLst>
                                              <p:attrName>ppt_x</p:attrName>
                                              <p:attrName>ppt_y</p:attrName>
                                            </p:attrNameLst>
                                          </p:cBhvr>
                                          <p:rCtr x="243" y="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5" grpId="1" animBg="1"/>
          <p:bldP spid="64" grpId="0" animBg="1"/>
          <p:bldP spid="64" grpId="1" animBg="1"/>
          <p:bldP spid="65" grpId="0"/>
          <p:bldP spid="23" grpId="0"/>
          <p:bldP spid="30720" grpId="0"/>
          <p:bldP spid="30721" grpId="0"/>
          <p:bldP spid="30724" grpId="0"/>
          <p:bldP spid="30724" grpId="1"/>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childTnLst>
                                    </p:cTn>
                                  </p:par>
                                  <p:par>
                                    <p:cTn id="10" presetID="27" presetClass="emph" presetSubtype="0" repeatCount="indefinite" fill="remove" grpId="1" nodeType="withEffect">
                                      <p:stCondLst>
                                        <p:cond delay="0"/>
                                      </p:stCondLst>
                                      <p:endCondLst>
                                        <p:cond evt="onNext" delay="0">
                                          <p:tgtEl>
                                            <p:sldTgt/>
                                          </p:tgtEl>
                                        </p:cond>
                                      </p:endCondLst>
                                      <p:childTnLst>
                                        <p:animClr clrSpc="rgb" dir="cw">
                                          <p:cBhvr override="childStyle">
                                            <p:cTn id="11" dur="250" autoRev="1" fill="remove"/>
                                            <p:tgtEl>
                                              <p:spTgt spid="5"/>
                                            </p:tgtEl>
                                            <p:attrNameLst>
                                              <p:attrName>style.color</p:attrName>
                                            </p:attrNameLst>
                                          </p:cBhvr>
                                          <p:to>
                                            <a:srgbClr val="7030A0"/>
                                          </p:to>
                                        </p:animClr>
                                        <p:animClr clrSpc="rgb" dir="cw">
                                          <p:cBhvr>
                                            <p:cTn id="12" dur="250" autoRev="1" fill="remove"/>
                                            <p:tgtEl>
                                              <p:spTgt spid="5"/>
                                            </p:tgtEl>
                                            <p:attrNameLst>
                                              <p:attrName>fillcolor</p:attrName>
                                            </p:attrNameLst>
                                          </p:cBhvr>
                                          <p:to>
                                            <a:srgbClr val="7030A0"/>
                                          </p:to>
                                        </p:animClr>
                                        <p:set>
                                          <p:cBhvr>
                                            <p:cTn id="13" dur="250" autoRev="1" fill="remove"/>
                                            <p:tgtEl>
                                              <p:spTgt spid="5"/>
                                            </p:tgtEl>
                                            <p:attrNameLst>
                                              <p:attrName>fill.type</p:attrName>
                                            </p:attrNameLst>
                                          </p:cBhvr>
                                          <p:to>
                                            <p:strVal val="solid"/>
                                          </p:to>
                                        </p:set>
                                        <p:set>
                                          <p:cBhvr>
                                            <p:cTn id="14" dur="250" autoRev="1" fill="remove"/>
                                            <p:tgtEl>
                                              <p:spTgt spid="5"/>
                                            </p:tgtEl>
                                            <p:attrNameLst>
                                              <p:attrName>fill.on</p:attrName>
                                            </p:attrNameLst>
                                          </p:cBhvr>
                                          <p:to>
                                            <p:strVal val="tru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65"/>
                                            </p:tgtEl>
                                            <p:attrNameLst>
                                              <p:attrName>style.visibility</p:attrName>
                                            </p:attrNameLst>
                                          </p:cBhvr>
                                          <p:to>
                                            <p:strVal val="visible"/>
                                          </p:to>
                                        </p:set>
                                        <p:animEffect transition="in" filter="fade">
                                          <p:cBhvr>
                                            <p:cTn id="19" dur="500"/>
                                            <p:tgtEl>
                                              <p:spTgt spid="65"/>
                                            </p:tgtEl>
                                          </p:cBhvr>
                                        </p:animEffect>
                                      </p:childTnLst>
                                    </p:cTn>
                                  </p:par>
                                  <p:par>
                                    <p:cTn id="20" presetID="1" presetClass="entr" presetSubtype="0" fill="hold" grpId="0" nodeType="withEffect">
                                      <p:stCondLst>
                                        <p:cond delay="0"/>
                                      </p:stCondLst>
                                      <p:childTnLst>
                                        <p:set>
                                          <p:cBhvr>
                                            <p:cTn id="21" dur="1" fill="hold">
                                              <p:stCondLst>
                                                <p:cond delay="0"/>
                                              </p:stCondLst>
                                            </p:cTn>
                                            <p:tgtEl>
                                              <p:spTgt spid="64"/>
                                            </p:tgtEl>
                                            <p:attrNameLst>
                                              <p:attrName>style.visibility</p:attrName>
                                            </p:attrNameLst>
                                          </p:cBhvr>
                                          <p:to>
                                            <p:strVal val="visible"/>
                                          </p:to>
                                        </p:set>
                                      </p:childTnLst>
                                    </p:cTn>
                                  </p:par>
                                  <p:par>
                                    <p:cTn id="22" presetID="27" presetClass="emph" presetSubtype="0" repeatCount="indefinite" fill="remove" grpId="1" nodeType="withEffect">
                                      <p:stCondLst>
                                        <p:cond delay="0"/>
                                      </p:stCondLst>
                                      <p:endCondLst>
                                        <p:cond evt="onNext" delay="0">
                                          <p:tgtEl>
                                            <p:sldTgt/>
                                          </p:tgtEl>
                                        </p:cond>
                                      </p:endCondLst>
                                      <p:childTnLst>
                                        <p:animClr clrSpc="rgb" dir="cw">
                                          <p:cBhvr override="childStyle">
                                            <p:cTn id="23" dur="250" autoRev="1" fill="remove"/>
                                            <p:tgtEl>
                                              <p:spTgt spid="64"/>
                                            </p:tgtEl>
                                            <p:attrNameLst>
                                              <p:attrName>style.color</p:attrName>
                                            </p:attrNameLst>
                                          </p:cBhvr>
                                          <p:to>
                                            <a:srgbClr val="7030A0"/>
                                          </p:to>
                                        </p:animClr>
                                        <p:animClr clrSpc="rgb" dir="cw">
                                          <p:cBhvr>
                                            <p:cTn id="24" dur="250" autoRev="1" fill="remove"/>
                                            <p:tgtEl>
                                              <p:spTgt spid="64"/>
                                            </p:tgtEl>
                                            <p:attrNameLst>
                                              <p:attrName>fillcolor</p:attrName>
                                            </p:attrNameLst>
                                          </p:cBhvr>
                                          <p:to>
                                            <a:srgbClr val="7030A0"/>
                                          </p:to>
                                        </p:animClr>
                                        <p:set>
                                          <p:cBhvr>
                                            <p:cTn id="25" dur="250" autoRev="1" fill="remove"/>
                                            <p:tgtEl>
                                              <p:spTgt spid="64"/>
                                            </p:tgtEl>
                                            <p:attrNameLst>
                                              <p:attrName>fill.type</p:attrName>
                                            </p:attrNameLst>
                                          </p:cBhvr>
                                          <p:to>
                                            <p:strVal val="solid"/>
                                          </p:to>
                                        </p:set>
                                        <p:set>
                                          <p:cBhvr>
                                            <p:cTn id="26" dur="250" autoRev="1" fill="remove"/>
                                            <p:tgtEl>
                                              <p:spTgt spid="64"/>
                                            </p:tgtEl>
                                            <p:attrNameLst>
                                              <p:attrName>fill.on</p:attrName>
                                            </p:attrNameLst>
                                          </p:cBhvr>
                                          <p:to>
                                            <p:strVal val="true"/>
                                          </p:to>
                                        </p:set>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left)">
                                          <p:cBhvr>
                                            <p:cTn id="31" dur="500"/>
                                            <p:tgtEl>
                                              <p:spTgt spid="15"/>
                                            </p:tgtEl>
                                          </p:cBhvr>
                                        </p:animEffect>
                                      </p:childTnLst>
                                    </p:cTn>
                                  </p:par>
                                  <p:par>
                                    <p:cTn id="32" presetID="22" presetClass="entr" presetSubtype="2" fill="hold" nodeType="with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wipe(right)">
                                          <p:cBhvr>
                                            <p:cTn id="34" dur="500"/>
                                            <p:tgtEl>
                                              <p:spTgt spid="22"/>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childTnLst>
                        </p:cTn>
                      </p:par>
                      <p:par>
                        <p:cTn id="38" fill="hold">
                          <p:stCondLst>
                            <p:cond delay="indefinite"/>
                          </p:stCondLst>
                          <p:childTnLst>
                            <p:par>
                              <p:cTn id="39" fill="hold">
                                <p:stCondLst>
                                  <p:cond delay="0"/>
                                </p:stCondLst>
                                <p:childTnLst>
                                  <p:par>
                                    <p:cTn id="40" presetID="50" presetClass="path" presetSubtype="0" accel="50000" decel="50000" fill="hold" nodeType="clickEffect">
                                      <p:stCondLst>
                                        <p:cond delay="0"/>
                                      </p:stCondLst>
                                      <p:childTnLst>
                                        <p:animMotion origin="layout" path="M 4.44444E-6 -2.59259E-6 L 0.07482 -2.59259E-6 C 0.10833 -2.59259E-6 0.14982 0.04028 0.14982 0.07338 L 0.14982 0.14676 " pathEditMode="relative" rAng="0" ptsTypes="AAAA">
                                          <p:cBhvr>
                                            <p:cTn id="41" dur="2000" fill="hold"/>
                                            <p:tgtEl>
                                              <p:spTgt spid="15"/>
                                            </p:tgtEl>
                                            <p:attrNameLst>
                                              <p:attrName>ppt_x</p:attrName>
                                              <p:attrName>ppt_y</p:attrName>
                                            </p:attrNameLst>
                                          </p:cBhvr>
                                          <p:rCtr x="7483" y="7338"/>
                                        </p:animMotion>
                                      </p:childTnLst>
                                    </p:cTn>
                                  </p:par>
                                  <p:par>
                                    <p:cTn id="42" presetID="8" presetClass="emph" presetSubtype="0" fill="hold" nodeType="withEffect">
                                      <p:stCondLst>
                                        <p:cond delay="0"/>
                                      </p:stCondLst>
                                      <p:childTnLst>
                                        <p:animRot by="2520000">
                                          <p:cBhvr>
                                            <p:cTn id="43" dur="2000" fill="hold"/>
                                            <p:tgtEl>
                                              <p:spTgt spid="15"/>
                                            </p:tgtEl>
                                            <p:attrNameLst>
                                              <p:attrName>r</p:attrName>
                                            </p:attrNameLst>
                                          </p:cBhvr>
                                        </p:animRot>
                                      </p:childTnLst>
                                    </p:cTn>
                                  </p:par>
                                </p:childTnLst>
                              </p:cTn>
                            </p:par>
                            <p:par>
                              <p:cTn id="44" fill="hold">
                                <p:stCondLst>
                                  <p:cond delay="2000"/>
                                </p:stCondLst>
                                <p:childTnLst>
                                  <p:par>
                                    <p:cTn id="45" presetID="7" presetClass="emph" presetSubtype="2" fill="hold" nodeType="afterEffect">
                                      <p:stCondLst>
                                        <p:cond delay="0"/>
                                      </p:stCondLst>
                                      <p:childTnLst>
                                        <p:animClr clrSpc="rgb" dir="cw">
                                          <p:cBhvr>
                                            <p:cTn id="46" dur="500" fill="hold"/>
                                            <p:tgtEl>
                                              <p:spTgt spid="15"/>
                                            </p:tgtEl>
                                            <p:attrNameLst>
                                              <p:attrName>stroke.color</p:attrName>
                                            </p:attrNameLst>
                                          </p:cBhvr>
                                          <p:to>
                                            <a:schemeClr val="accent2"/>
                                          </p:to>
                                        </p:animClr>
                                        <p:set>
                                          <p:cBhvr>
                                            <p:cTn id="47" dur="500" fill="hold"/>
                                            <p:tgtEl>
                                              <p:spTgt spid="15"/>
                                            </p:tgtEl>
                                            <p:attrNameLst>
                                              <p:attrName>stroke.on</p:attrName>
                                            </p:attrNameLst>
                                          </p:cBhvr>
                                          <p:to>
                                            <p:strVal val="true"/>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30720"/>
                                            </p:tgtEl>
                                            <p:attrNameLst>
                                              <p:attrName>style.visibility</p:attrName>
                                            </p:attrNameLst>
                                          </p:cBhvr>
                                          <p:to>
                                            <p:strVal val="visible"/>
                                          </p:to>
                                        </p:set>
                                        <p:animEffect transition="in" filter="fade">
                                          <p:cBhvr>
                                            <p:cTn id="52" dur="500"/>
                                            <p:tgtEl>
                                              <p:spTgt spid="30720"/>
                                            </p:tgtEl>
                                          </p:cBhvr>
                                        </p:animEffect>
                                      </p:childTnLst>
                                    </p:cTn>
                                  </p:par>
                                  <p:par>
                                    <p:cTn id="53" presetID="22" presetClass="entr" presetSubtype="2" fill="hold" nodeType="with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wipe(right)">
                                          <p:cBhvr>
                                            <p:cTn id="55" dur="500"/>
                                            <p:tgtEl>
                                              <p:spTgt spid="27"/>
                                            </p:tgtEl>
                                          </p:cBhvr>
                                        </p:animEffect>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30721"/>
                                            </p:tgtEl>
                                            <p:attrNameLst>
                                              <p:attrName>style.visibility</p:attrName>
                                            </p:attrNameLst>
                                          </p:cBhvr>
                                          <p:to>
                                            <p:strVal val="visible"/>
                                          </p:to>
                                        </p:set>
                                        <p:animEffect transition="in" filter="fade">
                                          <p:cBhvr>
                                            <p:cTn id="60" dur="1000"/>
                                            <p:tgtEl>
                                              <p:spTgt spid="30721"/>
                                            </p:tgtEl>
                                          </p:cBhvr>
                                        </p:animEffect>
                                        <p:anim calcmode="lin" valueType="num">
                                          <p:cBhvr>
                                            <p:cTn id="61" dur="1000" fill="hold"/>
                                            <p:tgtEl>
                                              <p:spTgt spid="30721"/>
                                            </p:tgtEl>
                                            <p:attrNameLst>
                                              <p:attrName>ppt_x</p:attrName>
                                            </p:attrNameLst>
                                          </p:cBhvr>
                                          <p:tavLst>
                                            <p:tav tm="0">
                                              <p:val>
                                                <p:strVal val="#ppt_x"/>
                                              </p:val>
                                            </p:tav>
                                            <p:tav tm="100000">
                                              <p:val>
                                                <p:strVal val="#ppt_x"/>
                                              </p:val>
                                            </p:tav>
                                          </p:tavLst>
                                        </p:anim>
                                        <p:anim calcmode="lin" valueType="num">
                                          <p:cBhvr>
                                            <p:cTn id="62" dur="1000" fill="hold"/>
                                            <p:tgtEl>
                                              <p:spTgt spid="30721"/>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1" accel="4000" fill="hold" grpId="0" nodeType="clickEffect">
                                      <p:stCondLst>
                                        <p:cond delay="0"/>
                                      </p:stCondLst>
                                      <p:childTnLst>
                                        <p:set>
                                          <p:cBhvr>
                                            <p:cTn id="66" dur="1" fill="hold">
                                              <p:stCondLst>
                                                <p:cond delay="0"/>
                                              </p:stCondLst>
                                            </p:cTn>
                                            <p:tgtEl>
                                              <p:spTgt spid="30724"/>
                                            </p:tgtEl>
                                            <p:attrNameLst>
                                              <p:attrName>style.visibility</p:attrName>
                                            </p:attrNameLst>
                                          </p:cBhvr>
                                          <p:to>
                                            <p:strVal val="visible"/>
                                          </p:to>
                                        </p:set>
                                        <p:anim calcmode="lin" valueType="num">
                                          <p:cBhvr additive="base">
                                            <p:cTn id="67" dur="500" fill="hold"/>
                                            <p:tgtEl>
                                              <p:spTgt spid="30724"/>
                                            </p:tgtEl>
                                            <p:attrNameLst>
                                              <p:attrName>ppt_x</p:attrName>
                                            </p:attrNameLst>
                                          </p:cBhvr>
                                          <p:tavLst>
                                            <p:tav tm="0">
                                              <p:val>
                                                <p:strVal val="#ppt_x"/>
                                              </p:val>
                                            </p:tav>
                                            <p:tav tm="100000">
                                              <p:val>
                                                <p:strVal val="#ppt_x"/>
                                              </p:val>
                                            </p:tav>
                                          </p:tavLst>
                                        </p:anim>
                                        <p:anim calcmode="lin" valueType="num">
                                          <p:cBhvr additive="base">
                                            <p:cTn id="68" dur="500" fill="hold"/>
                                            <p:tgtEl>
                                              <p:spTgt spid="30724"/>
                                            </p:tgtEl>
                                            <p:attrNameLst>
                                              <p:attrName>ppt_y</p:attrName>
                                            </p:attrNameLst>
                                          </p:cBhvr>
                                          <p:tavLst>
                                            <p:tav tm="0">
                                              <p:val>
                                                <p:strVal val="0-#ppt_h/2"/>
                                              </p:val>
                                            </p:tav>
                                            <p:tav tm="100000">
                                              <p:val>
                                                <p:strVal val="#ppt_y"/>
                                              </p:val>
                                            </p:tav>
                                          </p:tavLst>
                                        </p:anim>
                                      </p:childTnLst>
                                    </p:cTn>
                                  </p:par>
                                </p:childTnLst>
                              </p:cTn>
                            </p:par>
                            <p:par>
                              <p:cTn id="69" fill="hold">
                                <p:stCondLst>
                                  <p:cond delay="500"/>
                                </p:stCondLst>
                                <p:childTnLst>
                                  <p:par>
                                    <p:cTn id="70" presetID="60" presetClass="path" presetSubtype="0" accel="50000" decel="50000" fill="hold" grpId="1" nodeType="afterEffect">
                                      <p:stCondLst>
                                        <p:cond delay="0"/>
                                      </p:stCondLst>
                                      <p:childTnLst>
                                        <p:animMotion origin="layout" path="M -0.00504 0 C -0.00504 0.02361 -0.00504 0.05648 -0.00452 0.05625 C -0.004 0.05625 -0.004 -0.0544 -0.0033 -0.05463 C -0.00278 -0.05463 -0.00295 0.0419 -0.00243 0.04144 C -0.00209 0.04144 -0.00226 -0.02847 -0.00174 -0.02847 C -0.00104 -0.02847 -0.00139 0.01875 -0.00087 0.01875 C -0.00035 0.01875 -0.0007 -0.01736 -0.00018 -0.01736 C 3.33333E-6 -0.01736 3.33333E-6 -0.00764 3.33333E-6 0 " pathEditMode="relative" rAng="0" ptsTypes="AAAAAAAA">
                                          <p:cBhvr>
                                            <p:cTn id="71" dur="750" fill="hold"/>
                                            <p:tgtEl>
                                              <p:spTgt spid="30724"/>
                                            </p:tgtEl>
                                            <p:attrNameLst>
                                              <p:attrName>ppt_x</p:attrName>
                                              <p:attrName>ppt_y</p:attrName>
                                            </p:attrNameLst>
                                          </p:cBhvr>
                                          <p:rCtr x="243" y="6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5" grpId="1" animBg="1"/>
          <p:bldP spid="64" grpId="0" animBg="1"/>
          <p:bldP spid="64" grpId="1" animBg="1"/>
          <p:bldP spid="65" grpId="0"/>
          <p:bldP spid="23" grpId="0"/>
          <p:bldP spid="30720" grpId="0"/>
          <p:bldP spid="30721" grpId="0"/>
          <p:bldP spid="30724" grpId="0"/>
          <p:bldP spid="30724" grpId="1"/>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61512" y="286514"/>
            <a:ext cx="6984776" cy="646331"/>
          </a:xfrm>
          <a:prstGeom prst="rect">
            <a:avLst/>
          </a:prstGeom>
          <a:noFill/>
        </p:spPr>
        <p:txBody>
          <a:bodyPr wrap="square" rtlCol="0">
            <a:spAutoFit/>
            <a:scene3d>
              <a:camera prst="orthographicFront"/>
              <a:lightRig rig="flat" dir="t">
                <a:rot lat="0" lon="0" rev="18900000"/>
              </a:lightRig>
            </a:scene3d>
            <a:sp3d extrusionH="31750" contourW="6350" prstMaterial="powder">
              <a:bevelT w="19050" h="19050" prst="angle"/>
              <a:contourClr>
                <a:schemeClr val="accent3">
                  <a:tint val="100000"/>
                  <a:shade val="100000"/>
                  <a:satMod val="100000"/>
                  <a:hueMod val="100000"/>
                </a:schemeClr>
              </a:contourClr>
            </a:sp3d>
          </a:bodyPr>
          <a:lstStyle/>
          <a:p>
            <a:r>
              <a:rPr lang="en-US" altLang="zh-CN" sz="3600" b="1" dirty="0">
                <a:ln/>
                <a:solidFill>
                  <a:srgbClr val="38B7EA"/>
                </a:solidFill>
                <a:effectLst>
                  <a:outerShdw blurRad="101600" dist="76200" dir="5400000" algn="t" rotWithShape="0">
                    <a:prstClr val="black">
                      <a:alpha val="40000"/>
                    </a:prstClr>
                  </a:outerShdw>
                </a:effectLst>
                <a:latin typeface="Arial Rounded MT Bold" pitchFamily="34" charset="0"/>
              </a:rPr>
              <a:t>What should we do</a:t>
            </a:r>
            <a:r>
              <a:rPr lang="zh-CN" altLang="en-US" sz="3600" b="1" dirty="0">
                <a:ln/>
                <a:solidFill>
                  <a:srgbClr val="38B7EA"/>
                </a:solidFill>
                <a:effectLst>
                  <a:outerShdw blurRad="101600" dist="76200" dir="5400000" algn="t" rotWithShape="0">
                    <a:prstClr val="black">
                      <a:alpha val="40000"/>
                    </a:prstClr>
                  </a:outerShdw>
                </a:effectLst>
                <a:latin typeface="Arial Rounded MT Bold" pitchFamily="34" charset="0"/>
              </a:rPr>
              <a:t>？</a:t>
            </a:r>
          </a:p>
        </p:txBody>
      </p:sp>
      <p:sp>
        <p:nvSpPr>
          <p:cNvPr id="3" name="单圆角矩形 2"/>
          <p:cNvSpPr/>
          <p:nvPr/>
        </p:nvSpPr>
        <p:spPr>
          <a:xfrm>
            <a:off x="1979712" y="1700808"/>
            <a:ext cx="6984776" cy="3960440"/>
          </a:xfrm>
          <a:prstGeom prst="snipRoundRect">
            <a:avLst/>
          </a:prstGeom>
          <a:gradFill>
            <a:gsLst>
              <a:gs pos="24000">
                <a:srgbClr val="38B7EA"/>
              </a:gs>
              <a:gs pos="0">
                <a:schemeClr val="bg1"/>
              </a:gs>
              <a:gs pos="88000">
                <a:srgbClr val="3FBCF0"/>
              </a:gs>
              <a:gs pos="100000">
                <a:schemeClr val="bg1"/>
              </a:gs>
            </a:gsLst>
            <a:lin ang="5400000" scaled="0"/>
          </a:gradFill>
          <a:ln>
            <a:noFill/>
          </a:ln>
          <a:effectLst>
            <a:outerShdw blurRad="190500" dist="76200" dir="7200000" sx="101000" sy="101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b="1" dirty="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effectLst>
                  <a:innerShdw blurRad="63500" dist="50800" dir="13500000">
                    <a:prstClr val="black">
                      <a:alpha val="50000"/>
                    </a:prstClr>
                  </a:innerShdw>
                </a:effectLst>
                <a:latin typeface="Gill Sans Ultra Bold" pitchFamily="34" charset="0"/>
                <a:cs typeface="Aharoni" pitchFamily="2" charset="-79"/>
              </a:rPr>
              <a:t>There is a land</a:t>
            </a:r>
            <a:endParaRPr lang="zh-CN" altLang="en-US" sz="5400" b="1" dirty="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effectLst>
                <a:innerShdw blurRad="63500" dist="50800" dir="13500000">
                  <a:prstClr val="black">
                    <a:alpha val="50000"/>
                  </a:prstClr>
                </a:innerShdw>
              </a:effectLst>
              <a:latin typeface="Gill Sans Ultra Bold" pitchFamily="34" charset="0"/>
              <a:cs typeface="Aharoni" pitchFamily="2" charset="-79"/>
            </a:endParaRPr>
          </a:p>
        </p:txBody>
      </p:sp>
      <p:sp>
        <p:nvSpPr>
          <p:cNvPr id="4" name="TextBox 3"/>
          <p:cNvSpPr txBox="1"/>
          <p:nvPr/>
        </p:nvSpPr>
        <p:spPr>
          <a:xfrm>
            <a:off x="661512" y="853906"/>
            <a:ext cx="7510888" cy="1200329"/>
          </a:xfrm>
          <a:prstGeom prst="rect">
            <a:avLst/>
          </a:prstGeom>
          <a:noFill/>
        </p:spPr>
        <p:txBody>
          <a:bodyPr wrap="square" rtlCol="0">
            <a:spAutoFit/>
            <a:scene3d>
              <a:camera prst="orthographicFront"/>
              <a:lightRig rig="soft" dir="tl">
                <a:rot lat="0" lon="0" rev="0"/>
              </a:lightRig>
            </a:scene3d>
            <a:sp3d contourW="25400" prstMaterial="matte">
              <a:bevelT w="25400" h="55880" prst="artDeco"/>
              <a:contourClr>
                <a:schemeClr val="accent2">
                  <a:tint val="20000"/>
                </a:schemeClr>
              </a:contourClr>
            </a:sp3d>
          </a:bodyPr>
          <a:lstStyle/>
          <a:p>
            <a:r>
              <a:rPr lang="en-US" altLang="zh-CN" sz="3600" b="1" spc="50" dirty="0">
                <a:ln w="11430"/>
                <a:solidFill>
                  <a:srgbClr val="7030A0"/>
                </a:solidFill>
                <a:effectLst>
                  <a:outerShdw blurRad="76200" dist="50800" dir="5400000" algn="tl" rotWithShape="0">
                    <a:srgbClr val="000000">
                      <a:alpha val="65000"/>
                    </a:srgbClr>
                  </a:outerShdw>
                </a:effectLst>
              </a:rPr>
              <a:t>The purpose</a:t>
            </a:r>
            <a:r>
              <a:rPr lang="zh-CN" altLang="en-US" sz="3600" b="1" spc="50" dirty="0">
                <a:ln w="11430"/>
                <a:solidFill>
                  <a:srgbClr val="7030A0"/>
                </a:solidFill>
                <a:effectLst>
                  <a:outerShdw blurRad="76200" dist="50800" dir="5400000" algn="tl" rotWithShape="0">
                    <a:srgbClr val="000000">
                      <a:alpha val="65000"/>
                    </a:srgbClr>
                  </a:outerShdw>
                </a:effectLst>
              </a:rPr>
              <a:t>： </a:t>
            </a:r>
            <a:r>
              <a:rPr lang="en-US" altLang="zh-CN" sz="3600" b="1" spc="50" dirty="0">
                <a:ln w="11430"/>
                <a:solidFill>
                  <a:srgbClr val="7030A0"/>
                </a:solidFill>
                <a:effectLst>
                  <a:outerShdw blurRad="76200" dist="50800" dir="5400000" algn="tl" rotWithShape="0">
                    <a:srgbClr val="000000">
                      <a:alpha val="65000"/>
                    </a:srgbClr>
                  </a:outerShdw>
                </a:effectLst>
              </a:rPr>
              <a:t>maximize the net return</a:t>
            </a:r>
            <a:endParaRPr lang="zh-CN" altLang="en-US" sz="3600" b="1" spc="50" dirty="0">
              <a:ln w="11430"/>
              <a:solidFill>
                <a:srgbClr val="7030A0"/>
              </a:solidFill>
              <a:effectLst>
                <a:outerShdw blurRad="76200" dist="50800" dir="5400000" algn="tl" rotWithShape="0">
                  <a:srgbClr val="000000">
                    <a:alpha val="65000"/>
                  </a:srgbClr>
                </a:outerShdw>
              </a:effectLst>
            </a:endParaRPr>
          </a:p>
        </p:txBody>
      </p:sp>
      <p:sp>
        <p:nvSpPr>
          <p:cNvPr id="5" name="单圆角矩形 4"/>
          <p:cNvSpPr/>
          <p:nvPr/>
        </p:nvSpPr>
        <p:spPr>
          <a:xfrm>
            <a:off x="2016000" y="1735200"/>
            <a:ext cx="6912000" cy="3888000"/>
          </a:xfrm>
          <a:prstGeom prst="snipRoundRect">
            <a:avLst/>
          </a:prstGeom>
          <a:gradFill>
            <a:gsLst>
              <a:gs pos="0">
                <a:srgbClr val="38B7EA"/>
              </a:gs>
              <a:gs pos="25000">
                <a:srgbClr val="AAE2F8"/>
              </a:gs>
              <a:gs pos="100000">
                <a:srgbClr val="3FBCF0"/>
              </a:gs>
              <a:gs pos="61000">
                <a:srgbClr val="9FDEF7"/>
              </a:gs>
            </a:gsLst>
            <a:lin ang="5400000" scaled="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400" b="1" dirty="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effectLst>
                <a:innerShdw blurRad="63500" dist="50800" dir="13500000">
                  <a:prstClr val="black">
                    <a:alpha val="50000"/>
                  </a:prstClr>
                </a:innerShdw>
              </a:effectLst>
              <a:latin typeface="Gill Sans Ultra Bold" pitchFamily="34" charset="0"/>
              <a:cs typeface="Aharoni" pitchFamily="2" charset="-79"/>
            </a:endParaRPr>
          </a:p>
        </p:txBody>
      </p:sp>
      <p:pic>
        <p:nvPicPr>
          <p:cNvPr id="1028" name="Picture 4" descr="http://cdn.c.photoshelter.com/img-get/I0000bfKCPAv7Ob4/s/860/860/slash-and-burn-indian-Venezuela-JNGX0363.jpg"/>
          <p:cNvPicPr>
            <a:picLocks noChangeAspect="1" noChangeArrowheads="1"/>
          </p:cNvPicPr>
          <p:nvPr/>
        </p:nvPicPr>
        <p:blipFill rotWithShape="1">
          <a:blip r:embed="rId2">
            <a:extLst>
              <a:ext uri="{28A0092B-C50C-407E-A947-70E740481C1C}">
                <a14:useLocalDpi xmlns:a14="http://schemas.microsoft.com/office/drawing/2010/main" val="0"/>
              </a:ext>
            </a:extLst>
          </a:blip>
          <a:srcRect l="9383" t="21726" b="5557"/>
          <a:stretch/>
        </p:blipFill>
        <p:spPr bwMode="auto">
          <a:xfrm>
            <a:off x="3703618" y="1735200"/>
            <a:ext cx="3532678" cy="1911867"/>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9" name="TextBox 8"/>
          <p:cNvSpPr txBox="1"/>
          <p:nvPr/>
        </p:nvSpPr>
        <p:spPr>
          <a:xfrm>
            <a:off x="2051720" y="3429000"/>
            <a:ext cx="1671933" cy="461665"/>
          </a:xfrm>
          <a:prstGeom prst="rect">
            <a:avLst/>
          </a:prstGeom>
          <a:noFill/>
        </p:spPr>
        <p:txBody>
          <a:bodyPr wrap="none" rtlCol="0">
            <a:spAutoFit/>
            <a:scene3d>
              <a:camera prst="orthographicFront"/>
              <a:lightRig rig="glow" dir="tl">
                <a:rot lat="0" lon="0" rev="5400000"/>
              </a:lightRig>
            </a:scene3d>
            <a:sp3d contourW="12700">
              <a:bevelT w="25400" h="25400"/>
              <a:contourClr>
                <a:srgbClr val="00B050"/>
              </a:contourClr>
            </a:sp3d>
          </a:bodyPr>
          <a:lstStyle/>
          <a:p>
            <a:r>
              <a:rPr lang="en-US" altLang="zh-CN" sz="2400" b="1" dirty="0">
                <a:ln w="11430"/>
                <a:solidFill>
                  <a:srgbClr val="92D050"/>
                </a:solidFill>
                <a:effectLst>
                  <a:outerShdw blurRad="80000" dist="40000" dir="5040000" algn="tl">
                    <a:srgbClr val="000000">
                      <a:alpha val="30000"/>
                    </a:srgbClr>
                  </a:outerShdw>
                </a:effectLst>
              </a:rPr>
              <a:t>Agricultural</a:t>
            </a:r>
            <a:endParaRPr lang="zh-CN" altLang="en-US" sz="2400" b="1" dirty="0">
              <a:ln w="11430"/>
              <a:solidFill>
                <a:srgbClr val="92D050"/>
              </a:solidFill>
              <a:effectLst>
                <a:outerShdw blurRad="80000" dist="40000" dir="5040000" algn="tl">
                  <a:srgbClr val="000000">
                    <a:alpha val="30000"/>
                  </a:srgbClr>
                </a:outerShdw>
              </a:effectLst>
            </a:endParaRPr>
          </a:p>
        </p:txBody>
      </p:sp>
      <p:sp>
        <p:nvSpPr>
          <p:cNvPr id="10" name="TextBox 9"/>
          <p:cNvSpPr txBox="1"/>
          <p:nvPr/>
        </p:nvSpPr>
        <p:spPr>
          <a:xfrm>
            <a:off x="7420798" y="3416235"/>
            <a:ext cx="1231684" cy="461665"/>
          </a:xfrm>
          <a:prstGeom prst="rect">
            <a:avLst/>
          </a:prstGeom>
          <a:noFill/>
        </p:spPr>
        <p:txBody>
          <a:bodyPr wrap="none" rtlCol="0">
            <a:spAutoFit/>
            <a:scene3d>
              <a:camera prst="orthographicFront"/>
              <a:lightRig rig="glow" dir="tl">
                <a:rot lat="0" lon="0" rev="5400000"/>
              </a:lightRig>
            </a:scene3d>
            <a:sp3d contourW="12700">
              <a:bevelT w="25400" h="25400"/>
              <a:contourClr>
                <a:srgbClr val="00B050"/>
              </a:contourClr>
            </a:sp3d>
          </a:bodyPr>
          <a:lstStyle/>
          <a:p>
            <a:r>
              <a:rPr lang="en-US" altLang="zh-CN" sz="2400" b="1" dirty="0">
                <a:ln w="11430"/>
                <a:solidFill>
                  <a:srgbClr val="92D050"/>
                </a:solidFill>
                <a:effectLst>
                  <a:outerShdw blurRad="80000" dist="40000" dir="5040000" algn="tl">
                    <a:srgbClr val="000000">
                      <a:alpha val="30000"/>
                    </a:srgbClr>
                  </a:outerShdw>
                </a:effectLst>
              </a:rPr>
              <a:t>Forestry</a:t>
            </a:r>
            <a:endParaRPr lang="zh-CN" altLang="en-US" sz="2400" b="1" dirty="0">
              <a:ln w="11430"/>
              <a:solidFill>
                <a:srgbClr val="92D050"/>
              </a:solidFill>
              <a:effectLst>
                <a:outerShdw blurRad="80000" dist="40000" dir="5040000" algn="tl">
                  <a:srgbClr val="000000">
                    <a:alpha val="30000"/>
                  </a:srgbClr>
                </a:outerShdw>
              </a:effectLst>
            </a:endParaRPr>
          </a:p>
        </p:txBody>
      </p:sp>
      <p:sp>
        <p:nvSpPr>
          <p:cNvPr id="6" name="梯形 5"/>
          <p:cNvSpPr/>
          <p:nvPr/>
        </p:nvSpPr>
        <p:spPr>
          <a:xfrm>
            <a:off x="3275856" y="3647068"/>
            <a:ext cx="4370432" cy="1942172"/>
          </a:xfrm>
          <a:prstGeom prst="trapezoid">
            <a:avLst/>
          </a:prstGeom>
          <a:gradFill>
            <a:gsLst>
              <a:gs pos="33000">
                <a:srgbClr val="38B7EA"/>
              </a:gs>
              <a:gs pos="0">
                <a:srgbClr val="AAE2F8"/>
              </a:gs>
              <a:gs pos="83000">
                <a:srgbClr val="3FBCF0"/>
              </a:gs>
              <a:gs pos="100000">
                <a:srgbClr val="9FDEF7"/>
              </a:gs>
            </a:gsLst>
            <a:lin ang="5400000" scaled="0"/>
          </a:gra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altLang="zh-CN" sz="36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Slash-and-burn</a:t>
            </a:r>
            <a:endParaRPr lang="zh-CN" altLang="en-US" sz="36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endParaRPr>
          </a:p>
        </p:txBody>
      </p:sp>
      <p:sp>
        <p:nvSpPr>
          <p:cNvPr id="13" name="梯形 12"/>
          <p:cNvSpPr/>
          <p:nvPr/>
        </p:nvSpPr>
        <p:spPr>
          <a:xfrm>
            <a:off x="3286884" y="3645024"/>
            <a:ext cx="4370432" cy="1942172"/>
          </a:xfrm>
          <a:prstGeom prst="trapezoid">
            <a:avLst/>
          </a:prstGeom>
          <a:gradFill>
            <a:gsLst>
              <a:gs pos="33000">
                <a:srgbClr val="38B7EA"/>
              </a:gs>
              <a:gs pos="0">
                <a:srgbClr val="AAE2F8"/>
              </a:gs>
              <a:gs pos="83000">
                <a:srgbClr val="3FBCF0"/>
              </a:gs>
              <a:gs pos="100000">
                <a:srgbClr val="9FDEF7"/>
              </a:gs>
            </a:gsLst>
            <a:lin ang="5400000" scaled="0"/>
          </a:gra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altLang="zh-CN" sz="36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t>
            </a:r>
            <a:r>
              <a:rPr lang="en-US" altLang="zh-CN" sz="3600" b="1" spc="50" dirty="0">
                <a:ln w="11430"/>
                <a:solidFill>
                  <a:schemeClr val="accent3">
                    <a:lumMod val="75000"/>
                  </a:schemeClr>
                </a:solidFill>
                <a:effectLst>
                  <a:outerShdw blurRad="76200" dist="50800" dir="5400000" algn="tl" rotWithShape="0">
                    <a:srgbClr val="000000">
                      <a:alpha val="65000"/>
                    </a:srgbClr>
                  </a:outerShdw>
                </a:effectLst>
              </a:rPr>
              <a:t>Conversion of Cropland to Forest</a:t>
            </a:r>
            <a:endParaRPr lang="zh-CN" altLang="en-US" sz="3600" b="1" spc="50" dirty="0">
              <a:ln w="11430"/>
              <a:solidFill>
                <a:schemeClr val="accent3">
                  <a:lumMod val="75000"/>
                </a:schemeClr>
              </a:solidFill>
              <a:effectLst>
                <a:outerShdw blurRad="76200" dist="50800" dir="5400000" algn="tl" rotWithShape="0">
                  <a:srgbClr val="000000">
                    <a:alpha val="65000"/>
                  </a:srgbClr>
                </a:outerShdw>
              </a:effectLst>
            </a:endParaRPr>
          </a:p>
        </p:txBody>
      </p:sp>
      <p:pic>
        <p:nvPicPr>
          <p:cNvPr id="1031" name="Picture 7"/>
          <p:cNvPicPr>
            <a:picLocks noChangeAspect="1" noChangeArrowheads="1"/>
          </p:cNvPicPr>
          <p:nvPr/>
        </p:nvPicPr>
        <p:blipFill rotWithShape="1">
          <a:blip r:embed="rId3">
            <a:extLst>
              <a:ext uri="{28A0092B-C50C-407E-A947-70E740481C1C}">
                <a14:useLocalDpi xmlns:a14="http://schemas.microsoft.com/office/drawing/2010/main" val="0"/>
              </a:ext>
            </a:extLst>
          </a:blip>
          <a:srcRect b="16551"/>
          <a:stretch/>
        </p:blipFill>
        <p:spPr bwMode="auto">
          <a:xfrm>
            <a:off x="3650704" y="1678000"/>
            <a:ext cx="3657600" cy="2003028"/>
          </a:xfrm>
          <a:prstGeom prst="rect">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AutoShape 6" descr="http://photos.mongabay.com/09/0127laos.jpg"/>
          <p:cNvSpPr>
            <a:spLocks noChangeAspect="1" noChangeArrowheads="1"/>
          </p:cNvSpPr>
          <p:nvPr/>
        </p:nvSpPr>
        <p:spPr bwMode="auto">
          <a:xfrm>
            <a:off x="63500" y="-1365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梯形 7"/>
          <p:cNvSpPr/>
          <p:nvPr/>
        </p:nvSpPr>
        <p:spPr>
          <a:xfrm flipV="1">
            <a:off x="3275856" y="1735200"/>
            <a:ext cx="4370432" cy="1924632"/>
          </a:xfrm>
          <a:prstGeom prst="trapezoid">
            <a:avLst/>
          </a:prstGeom>
          <a:gradFill>
            <a:gsLst>
              <a:gs pos="33000">
                <a:srgbClr val="38B7EA">
                  <a:alpha val="36000"/>
                </a:srgbClr>
              </a:gs>
              <a:gs pos="0">
                <a:srgbClr val="AAE2F8"/>
              </a:gs>
              <a:gs pos="83000">
                <a:srgbClr val="3FBCF0">
                  <a:alpha val="0"/>
                </a:srgbClr>
              </a:gs>
              <a:gs pos="100000">
                <a:srgbClr val="9FDEF7"/>
              </a:gs>
            </a:gsLst>
            <a:lin ang="5400000" scaled="0"/>
          </a:gra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梯形 16"/>
          <p:cNvSpPr/>
          <p:nvPr/>
        </p:nvSpPr>
        <p:spPr>
          <a:xfrm>
            <a:off x="3275856" y="3645024"/>
            <a:ext cx="4370432" cy="1942172"/>
          </a:xfrm>
          <a:prstGeom prst="trapezoid">
            <a:avLst/>
          </a:prstGeom>
          <a:gradFill>
            <a:gsLst>
              <a:gs pos="33000">
                <a:srgbClr val="38B7EA"/>
              </a:gs>
              <a:gs pos="0">
                <a:srgbClr val="AAE2F8"/>
              </a:gs>
              <a:gs pos="83000">
                <a:srgbClr val="3FBCF0"/>
              </a:gs>
              <a:gs pos="100000">
                <a:srgbClr val="9FDEF7"/>
              </a:gs>
            </a:gsLst>
            <a:lin ang="5400000" scaled="0"/>
          </a:gra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scene3d>
              <a:camera prst="orthographicFront"/>
              <a:lightRig rig="soft" dir="tl">
                <a:rot lat="0" lon="0" rev="0"/>
              </a:lightRig>
            </a:scene3d>
            <a:sp3d contourW="25400" prstMaterial="matte">
              <a:bevelT w="25400" h="55880" prst="artDeco"/>
              <a:contourClr>
                <a:schemeClr val="accent2">
                  <a:tint val="20000"/>
                </a:schemeClr>
              </a:contourClr>
            </a:sp3d>
          </a:bodyPr>
          <a:lstStyle/>
          <a:p>
            <a:pPr algn="ctr"/>
            <a:r>
              <a:rPr lang="en-US" altLang="zh-CN" sz="3600" b="1" spc="50" dirty="0">
                <a:ln w="11430"/>
                <a:gradFill>
                  <a:gsLst>
                    <a:gs pos="25000">
                      <a:schemeClr val="accent2">
                        <a:satMod val="155000"/>
                      </a:schemeClr>
                    </a:gs>
                    <a:gs pos="100000">
                      <a:schemeClr val="accent2">
                        <a:shade val="45000"/>
                        <a:satMod val="165000"/>
                      </a:schemeClr>
                    </a:gs>
                  </a:gsLst>
                  <a:lin ang="5400000"/>
                </a:gradFill>
                <a:effectLst>
                  <a:outerShdw blurRad="76200" dist="50800" dir="5400000" algn="tl" rotWithShape="0">
                    <a:srgbClr val="000000">
                      <a:alpha val="65000"/>
                    </a:srgbClr>
                  </a:outerShdw>
                </a:effectLst>
              </a:rPr>
              <a:t> </a:t>
            </a:r>
            <a:r>
              <a:rPr lang="en-US" altLang="zh-CN" sz="3600" b="1" spc="50" dirty="0">
                <a:ln w="11430"/>
                <a:solidFill>
                  <a:srgbClr val="00B0F0"/>
                </a:solidFill>
                <a:effectLst>
                  <a:outerShdw blurRad="76200" dist="50800" dir="5400000" algn="tl" rotWithShape="0">
                    <a:srgbClr val="000000">
                      <a:alpha val="65000"/>
                    </a:srgbClr>
                  </a:outerShdw>
                </a:effectLst>
              </a:rPr>
              <a:t>Farmland shelterbelt</a:t>
            </a:r>
            <a:endParaRPr lang="zh-CN" altLang="en-US" sz="3600" b="1" spc="50" dirty="0">
              <a:ln w="11430"/>
              <a:solidFill>
                <a:srgbClr val="00B0F0"/>
              </a:solidFill>
              <a:effectLst>
                <a:outerShdw blurRad="76200" dist="50800" dir="5400000" algn="tl" rotWithShape="0">
                  <a:srgbClr val="000000">
                    <a:alpha val="65000"/>
                  </a:srgbClr>
                </a:outerShdw>
              </a:effectLst>
            </a:endParaRPr>
          </a:p>
        </p:txBody>
      </p:sp>
      <p:pic>
        <p:nvPicPr>
          <p:cNvPr id="1032" name="Picture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72403" y="1735200"/>
            <a:ext cx="3590925" cy="1924632"/>
          </a:xfrm>
          <a:prstGeom prst="ellipse">
            <a:avLst/>
          </a:prstGeom>
          <a:ln>
            <a:noFill/>
          </a:ln>
          <a:effectLst>
            <a:softEdge rad="112500"/>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单圆角矩形 19"/>
          <p:cNvSpPr/>
          <p:nvPr/>
        </p:nvSpPr>
        <p:spPr>
          <a:xfrm>
            <a:off x="2016000" y="1738800"/>
            <a:ext cx="6912000" cy="3888000"/>
          </a:xfrm>
          <a:prstGeom prst="snipRoundRect">
            <a:avLst/>
          </a:prstGeom>
          <a:gradFill>
            <a:gsLst>
              <a:gs pos="0">
                <a:srgbClr val="38B7EA"/>
              </a:gs>
              <a:gs pos="100000">
                <a:srgbClr val="AAE2F8"/>
              </a:gs>
              <a:gs pos="100000">
                <a:srgbClr val="3FBCF0"/>
              </a:gs>
            </a:gsLst>
            <a:lin ang="5400000" scaled="0"/>
          </a:gra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5400" b="1" dirty="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effectLst>
                  <a:innerShdw blurRad="63500" dist="50800" dir="13500000">
                    <a:prstClr val="black">
                      <a:alpha val="50000"/>
                    </a:prstClr>
                  </a:innerShdw>
                </a:effectLst>
                <a:latin typeface="Gill Sans Ultra Bold" pitchFamily="34" charset="0"/>
                <a:cs typeface="Aharoni" pitchFamily="2" charset="-79"/>
              </a:rPr>
              <a:t>Timber/ </a:t>
            </a:r>
            <a:r>
              <a:rPr lang="en-US" altLang="zh-CN" sz="5400" b="1" dirty="0">
                <a:ln w="17780" cmpd="sng">
                  <a:solidFill>
                    <a:schemeClr val="accent1">
                      <a:tint val="3000"/>
                    </a:schemeClr>
                  </a:solidFill>
                  <a:prstDash val="solid"/>
                  <a:miter lim="800000"/>
                </a:ln>
                <a:solidFill>
                  <a:srgbClr val="00B0F0"/>
                </a:solidFill>
                <a:effectLst>
                  <a:innerShdw blurRad="63500" dist="50800" dir="13500000">
                    <a:prstClr val="black">
                      <a:alpha val="50000"/>
                    </a:prstClr>
                  </a:innerShdw>
                </a:effectLst>
                <a:latin typeface="Gill Sans Ultra Bold" pitchFamily="34" charset="0"/>
                <a:cs typeface="Aharoni" pitchFamily="2" charset="-79"/>
              </a:rPr>
              <a:t>Recreation/</a:t>
            </a:r>
            <a:r>
              <a:rPr lang="en-US" altLang="zh-CN" sz="5400" b="1" dirty="0">
                <a:ln w="17780" cmpd="sng">
                  <a:solidFill>
                    <a:schemeClr val="accent1">
                      <a:tint val="3000"/>
                    </a:schemeClr>
                  </a:solidFill>
                  <a:prstDash val="solid"/>
                  <a:miter lim="800000"/>
                </a:ln>
                <a:gradFill>
                  <a:gsLst>
                    <a:gs pos="10000">
                      <a:schemeClr val="accent1">
                        <a:tint val="63000"/>
                        <a:sat val="105000"/>
                      </a:schemeClr>
                    </a:gs>
                    <a:gs pos="90000">
                      <a:schemeClr val="accent1">
                        <a:shade val="50000"/>
                        <a:satMod val="100000"/>
                      </a:schemeClr>
                    </a:gs>
                  </a:gsLst>
                  <a:lin ang="5400000"/>
                </a:gradFill>
                <a:effectLst>
                  <a:innerShdw blurRad="63500" dist="50800" dir="13500000">
                    <a:prstClr val="black">
                      <a:alpha val="50000"/>
                    </a:prstClr>
                  </a:innerShdw>
                </a:effectLst>
                <a:latin typeface="Gill Sans Ultra Bold" pitchFamily="34" charset="0"/>
                <a:cs typeface="Aharoni" pitchFamily="2" charset="-79"/>
              </a:rPr>
              <a:t> </a:t>
            </a:r>
            <a:r>
              <a:rPr lang="en-US" altLang="zh-CN" sz="5400" b="1" dirty="0">
                <a:ln w="17780" cmpd="sng">
                  <a:solidFill>
                    <a:schemeClr val="accent1">
                      <a:tint val="3000"/>
                    </a:schemeClr>
                  </a:solidFill>
                  <a:prstDash val="solid"/>
                  <a:miter lim="800000"/>
                </a:ln>
                <a:solidFill>
                  <a:schemeClr val="accent3">
                    <a:lumMod val="50000"/>
                  </a:schemeClr>
                </a:solidFill>
                <a:effectLst>
                  <a:innerShdw blurRad="63500" dist="50800" dir="13500000">
                    <a:prstClr val="black">
                      <a:alpha val="50000"/>
                    </a:prstClr>
                  </a:innerShdw>
                </a:effectLst>
                <a:latin typeface="Gill Sans Ultra Bold" pitchFamily="34" charset="0"/>
                <a:cs typeface="Aharoni" pitchFamily="2" charset="-79"/>
              </a:rPr>
              <a:t>biodiversity</a:t>
            </a:r>
            <a:endParaRPr lang="zh-CN" altLang="en-US" sz="5400" b="1" dirty="0">
              <a:ln w="17780" cmpd="sng">
                <a:solidFill>
                  <a:schemeClr val="accent1">
                    <a:tint val="3000"/>
                  </a:schemeClr>
                </a:solidFill>
                <a:prstDash val="solid"/>
                <a:miter lim="800000"/>
              </a:ln>
              <a:solidFill>
                <a:schemeClr val="accent3">
                  <a:lumMod val="50000"/>
                </a:schemeClr>
              </a:solidFill>
              <a:effectLst>
                <a:innerShdw blurRad="63500" dist="50800" dir="13500000">
                  <a:prstClr val="black">
                    <a:alpha val="50000"/>
                  </a:prstClr>
                </a:innerShdw>
              </a:effectLst>
              <a:latin typeface="Gill Sans Ultra Bold" pitchFamily="34" charset="0"/>
              <a:cs typeface="Aharoni" pitchFamily="2" charset="-79"/>
            </a:endParaRPr>
          </a:p>
        </p:txBody>
      </p:sp>
      <p:pic>
        <p:nvPicPr>
          <p:cNvPr id="7" name="图片 6"/>
          <p:cNvPicPr>
            <a:picLocks noChangeAspect="1"/>
          </p:cNvPicPr>
          <p:nvPr/>
        </p:nvPicPr>
        <p:blipFill>
          <a:blip r:embed="rId5"/>
          <a:stretch>
            <a:fillRect/>
          </a:stretch>
        </p:blipFill>
        <p:spPr>
          <a:xfrm>
            <a:off x="2145345" y="2145433"/>
            <a:ext cx="4219575" cy="3105150"/>
          </a:xfrm>
          <a:prstGeom prst="rect">
            <a:avLst/>
          </a:prstGeom>
          <a:ln w="190500" cap="sq">
            <a:solidFill>
              <a:srgbClr val="C8C6BD"/>
            </a:solidFill>
            <a:prstDash val="solid"/>
            <a:miter lim="800000"/>
          </a:ln>
          <a:effectLst>
            <a:outerShdw blurRad="254000" algn="bl" rotWithShape="0">
              <a:srgbClr val="000000">
                <a:alpha val="43000"/>
              </a:srgbClr>
            </a:outerShdw>
          </a:effectLst>
          <a:scene3d>
            <a:camera prst="perspectiveFront" fov="5400000"/>
            <a:lightRig rig="threePt" dir="t">
              <a:rot lat="0" lon="0" rev="2100000"/>
            </a:lightRig>
          </a:scene3d>
          <a:sp3d extrusionH="25400">
            <a:bevelT w="304800" h="152400" prst="hardEdge"/>
            <a:extrusionClr>
              <a:srgbClr val="000000"/>
            </a:extrusionClr>
          </a:sp3d>
        </p:spPr>
      </p:pic>
      <p:pic>
        <p:nvPicPr>
          <p:cNvPr id="12" name="图片 11"/>
          <p:cNvPicPr>
            <a:picLocks noChangeAspect="1"/>
          </p:cNvPicPr>
          <p:nvPr/>
        </p:nvPicPr>
        <p:blipFill>
          <a:blip r:embed="rId6"/>
          <a:stretch>
            <a:fillRect/>
          </a:stretch>
        </p:blipFill>
        <p:spPr>
          <a:xfrm>
            <a:off x="3116401" y="2141833"/>
            <a:ext cx="4248150" cy="253365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14" name="图片 13"/>
          <p:cNvPicPr>
            <a:picLocks noChangeAspect="1"/>
          </p:cNvPicPr>
          <p:nvPr/>
        </p:nvPicPr>
        <p:blipFill>
          <a:blip r:embed="rId7"/>
          <a:stretch>
            <a:fillRect/>
          </a:stretch>
        </p:blipFill>
        <p:spPr>
          <a:xfrm rot="626300">
            <a:off x="4282646" y="2149327"/>
            <a:ext cx="4276725" cy="2790825"/>
          </a:xfrm>
          <a:prstGeom prst="round2DiagRect">
            <a:avLst>
              <a:gd name="adj1" fmla="val 16667"/>
              <a:gd name="adj2" fmla="val 0"/>
            </a:avLst>
          </a:prstGeom>
          <a:ln w="88900" cap="sq">
            <a:solidFill>
              <a:srgbClr val="FFFFFF"/>
            </a:solidFill>
            <a:miter lim="800000"/>
          </a:ln>
          <a:effectLst>
            <a:outerShdw blurRad="254000" algn="tl" rotWithShape="0">
              <a:srgbClr val="000000">
                <a:alpha val="43000"/>
              </a:srgbClr>
            </a:outerShdw>
          </a:effectLst>
        </p:spPr>
      </p:pic>
    </p:spTree>
    <p:extLst>
      <p:ext uri="{BB962C8B-B14F-4D97-AF65-F5344CB8AC3E}">
        <p14:creationId xmlns:p14="http://schemas.microsoft.com/office/powerpoint/2010/main" val="3178247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up)">
                                      <p:cBhvr>
                                        <p:cTn id="7" dur="500"/>
                                        <p:tgtEl>
                                          <p:spTgt spid="3"/>
                                        </p:tgtEl>
                                      </p:cBhvr>
                                    </p:animEffect>
                                  </p:childTnLst>
                                </p:cTn>
                              </p:par>
                              <p:par>
                                <p:cTn id="8" presetID="1"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grpId="1" nodeType="clickEffect">
                                  <p:stCondLst>
                                    <p:cond delay="0"/>
                                  </p:stCondLst>
                                  <p:childTnLst>
                                    <p:set>
                                      <p:cBhvr>
                                        <p:cTn id="13" dur="1" fill="hold">
                                          <p:stCondLst>
                                            <p:cond delay="0"/>
                                          </p:stCondLst>
                                        </p:cTn>
                                        <p:tgtEl>
                                          <p:spTgt spid="4"/>
                                        </p:tgtEl>
                                        <p:attrNameLst>
                                          <p:attrName>style.visibility</p:attrName>
                                        </p:attrNameLst>
                                      </p:cBhvr>
                                      <p:to>
                                        <p:strVal val="hidden"/>
                                      </p:to>
                                    </p:set>
                                  </p:childTnLst>
                                </p:cTn>
                              </p:par>
                              <p:par>
                                <p:cTn id="14" presetID="10" presetClass="entr" presetSubtype="0" fill="hold" grpId="0"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grpId="0" nodeType="click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up)">
                                      <p:cBhvr>
                                        <p:cTn id="21" dur="500"/>
                                        <p:tgtEl>
                                          <p:spTgt spid="5"/>
                                        </p:tgtEl>
                                      </p:cBhvr>
                                    </p:animEffect>
                                  </p:childTnLst>
                                </p:cTn>
                              </p:par>
                              <p:par>
                                <p:cTn id="22" presetID="2" presetClass="entr" presetSubtype="2"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 calcmode="lin" valueType="num">
                                      <p:cBhvr additive="base">
                                        <p:cTn id="24" dur="500" fill="hold"/>
                                        <p:tgtEl>
                                          <p:spTgt spid="9"/>
                                        </p:tgtEl>
                                        <p:attrNameLst>
                                          <p:attrName>ppt_x</p:attrName>
                                        </p:attrNameLst>
                                      </p:cBhvr>
                                      <p:tavLst>
                                        <p:tav tm="0">
                                          <p:val>
                                            <p:strVal val="1+#ppt_w/2"/>
                                          </p:val>
                                        </p:tav>
                                        <p:tav tm="100000">
                                          <p:val>
                                            <p:strVal val="#ppt_x"/>
                                          </p:val>
                                        </p:tav>
                                      </p:tavLst>
                                    </p:anim>
                                    <p:anim calcmode="lin" valueType="num">
                                      <p:cBhvr additive="base">
                                        <p:cTn id="25" dur="500" fill="hold"/>
                                        <p:tgtEl>
                                          <p:spTgt spid="9"/>
                                        </p:tgtEl>
                                        <p:attrNameLst>
                                          <p:attrName>ppt_y</p:attrName>
                                        </p:attrNameLst>
                                      </p:cBhvr>
                                      <p:tavLst>
                                        <p:tav tm="0">
                                          <p:val>
                                            <p:strVal val="#ppt_y"/>
                                          </p:val>
                                        </p:tav>
                                        <p:tav tm="100000">
                                          <p:val>
                                            <p:strVal val="#ppt_y"/>
                                          </p:val>
                                        </p:tav>
                                      </p:tavLst>
                                    </p:anim>
                                  </p:childTnLst>
                                </p:cTn>
                              </p:par>
                              <p:par>
                                <p:cTn id="26" presetID="2" presetClass="entr" presetSubtype="8"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additive="base">
                                        <p:cTn id="28" dur="500" fill="hold"/>
                                        <p:tgtEl>
                                          <p:spTgt spid="10"/>
                                        </p:tgtEl>
                                        <p:attrNameLst>
                                          <p:attrName>ppt_x</p:attrName>
                                        </p:attrNameLst>
                                      </p:cBhvr>
                                      <p:tavLst>
                                        <p:tav tm="0">
                                          <p:val>
                                            <p:strVal val="0-#ppt_w/2"/>
                                          </p:val>
                                        </p:tav>
                                        <p:tav tm="100000">
                                          <p:val>
                                            <p:strVal val="#ppt_x"/>
                                          </p:val>
                                        </p:tav>
                                      </p:tavLst>
                                    </p:anim>
                                    <p:anim calcmode="lin" valueType="num">
                                      <p:cBhvr additive="base">
                                        <p:cTn id="29" dur="500" fill="hold"/>
                                        <p:tgtEl>
                                          <p:spTgt spid="10"/>
                                        </p:tgtEl>
                                        <p:attrNameLst>
                                          <p:attrName>ppt_y</p:attrName>
                                        </p:attrNameLst>
                                      </p:cBhvr>
                                      <p:tavLst>
                                        <p:tav tm="0">
                                          <p:val>
                                            <p:strVal val="#ppt_y"/>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8"/>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6"/>
                                        </p:tgtEl>
                                        <p:attrNameLst>
                                          <p:attrName>style.visibility</p:attrName>
                                        </p:attrNameLst>
                                      </p:cBhvr>
                                      <p:to>
                                        <p:strVal val="visible"/>
                                      </p:to>
                                    </p:set>
                                  </p:childTnLst>
                                </p:cTn>
                              </p:par>
                              <p:par>
                                <p:cTn id="36" presetID="10" presetClass="entr" presetSubtype="0" fill="hold" nodeType="withEffect">
                                  <p:stCondLst>
                                    <p:cond delay="0"/>
                                  </p:stCondLst>
                                  <p:childTnLst>
                                    <p:set>
                                      <p:cBhvr>
                                        <p:cTn id="37" dur="1" fill="hold">
                                          <p:stCondLst>
                                            <p:cond delay="0"/>
                                          </p:stCondLst>
                                        </p:cTn>
                                        <p:tgtEl>
                                          <p:spTgt spid="1028"/>
                                        </p:tgtEl>
                                        <p:attrNameLst>
                                          <p:attrName>style.visibility</p:attrName>
                                        </p:attrNameLst>
                                      </p:cBhvr>
                                      <p:to>
                                        <p:strVal val="visible"/>
                                      </p:to>
                                    </p:set>
                                    <p:animEffect transition="in" filter="fade">
                                      <p:cBhvr>
                                        <p:cTn id="38" dur="500"/>
                                        <p:tgtEl>
                                          <p:spTgt spid="1028"/>
                                        </p:tgtEl>
                                      </p:cBhvr>
                                    </p:animEffec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3"/>
                                        </p:tgtEl>
                                        <p:attrNameLst>
                                          <p:attrName>style.visibility</p:attrName>
                                        </p:attrNameLst>
                                      </p:cBhvr>
                                      <p:to>
                                        <p:strVal val="visible"/>
                                      </p:to>
                                    </p:set>
                                  </p:childTnLst>
                                </p:cTn>
                              </p:par>
                              <p:par>
                                <p:cTn id="43" presetID="22" presetClass="exit" presetSubtype="4" fill="hold" nodeType="withEffect">
                                  <p:stCondLst>
                                    <p:cond delay="0"/>
                                  </p:stCondLst>
                                  <p:childTnLst>
                                    <p:animEffect transition="out" filter="wipe(down)">
                                      <p:cBhvr>
                                        <p:cTn id="44" dur="500"/>
                                        <p:tgtEl>
                                          <p:spTgt spid="1028"/>
                                        </p:tgtEl>
                                      </p:cBhvr>
                                    </p:animEffect>
                                    <p:set>
                                      <p:cBhvr>
                                        <p:cTn id="45" dur="1" fill="hold">
                                          <p:stCondLst>
                                            <p:cond delay="499"/>
                                          </p:stCondLst>
                                        </p:cTn>
                                        <p:tgtEl>
                                          <p:spTgt spid="1028"/>
                                        </p:tgtEl>
                                        <p:attrNameLst>
                                          <p:attrName>style.visibility</p:attrName>
                                        </p:attrNameLst>
                                      </p:cBhvr>
                                      <p:to>
                                        <p:strVal val="hidden"/>
                                      </p:to>
                                    </p:set>
                                  </p:childTnLst>
                                </p:cTn>
                              </p:par>
                              <p:par>
                                <p:cTn id="46" presetID="22" presetClass="entr" presetSubtype="4" fill="hold" nodeType="withEffect">
                                  <p:stCondLst>
                                    <p:cond delay="0"/>
                                  </p:stCondLst>
                                  <p:childTnLst>
                                    <p:set>
                                      <p:cBhvr>
                                        <p:cTn id="47" dur="1" fill="hold">
                                          <p:stCondLst>
                                            <p:cond delay="0"/>
                                          </p:stCondLst>
                                        </p:cTn>
                                        <p:tgtEl>
                                          <p:spTgt spid="1031"/>
                                        </p:tgtEl>
                                        <p:attrNameLst>
                                          <p:attrName>style.visibility</p:attrName>
                                        </p:attrNameLst>
                                      </p:cBhvr>
                                      <p:to>
                                        <p:strVal val="visible"/>
                                      </p:to>
                                    </p:set>
                                    <p:animEffect transition="in" filter="wipe(down)">
                                      <p:cBhvr>
                                        <p:cTn id="48" dur="500"/>
                                        <p:tgtEl>
                                          <p:spTgt spid="1031"/>
                                        </p:tgtEl>
                                      </p:cBhvr>
                                    </p:animEffec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7"/>
                                        </p:tgtEl>
                                        <p:attrNameLst>
                                          <p:attrName>style.visibility</p:attrName>
                                        </p:attrNameLst>
                                      </p:cBhvr>
                                      <p:to>
                                        <p:strVal val="visible"/>
                                      </p:to>
                                    </p:set>
                                  </p:childTnLst>
                                </p:cTn>
                              </p:par>
                              <p:par>
                                <p:cTn id="53" presetID="8" presetClass="entr" presetSubtype="32" fill="hold" nodeType="withEffect">
                                  <p:stCondLst>
                                    <p:cond delay="0"/>
                                  </p:stCondLst>
                                  <p:childTnLst>
                                    <p:set>
                                      <p:cBhvr>
                                        <p:cTn id="54" dur="1" fill="hold">
                                          <p:stCondLst>
                                            <p:cond delay="0"/>
                                          </p:stCondLst>
                                        </p:cTn>
                                        <p:tgtEl>
                                          <p:spTgt spid="1032"/>
                                        </p:tgtEl>
                                        <p:attrNameLst>
                                          <p:attrName>style.visibility</p:attrName>
                                        </p:attrNameLst>
                                      </p:cBhvr>
                                      <p:to>
                                        <p:strVal val="visible"/>
                                      </p:to>
                                    </p:set>
                                    <p:animEffect transition="in" filter="diamond(out)">
                                      <p:cBhvr>
                                        <p:cTn id="55" dur="1000"/>
                                        <p:tgtEl>
                                          <p:spTgt spid="1032"/>
                                        </p:tgtEl>
                                      </p:cBhvr>
                                    </p:animEffect>
                                  </p:childTnLst>
                                </p:cTn>
                              </p:par>
                            </p:childTnLst>
                          </p:cTn>
                        </p:par>
                      </p:childTnLst>
                    </p:cTn>
                  </p:par>
                  <p:par>
                    <p:cTn id="56" fill="hold">
                      <p:stCondLst>
                        <p:cond delay="indefinite"/>
                      </p:stCondLst>
                      <p:childTnLst>
                        <p:par>
                          <p:cTn id="57" fill="hold">
                            <p:stCondLst>
                              <p:cond delay="0"/>
                            </p:stCondLst>
                            <p:childTnLst>
                              <p:par>
                                <p:cTn id="58" presetID="22" presetClass="entr" presetSubtype="1" fill="hold" grpId="0" nodeType="clickEffect">
                                  <p:stCondLst>
                                    <p:cond delay="0"/>
                                  </p:stCondLst>
                                  <p:childTnLst>
                                    <p:set>
                                      <p:cBhvr>
                                        <p:cTn id="59" dur="1" fill="hold">
                                          <p:stCondLst>
                                            <p:cond delay="0"/>
                                          </p:stCondLst>
                                        </p:cTn>
                                        <p:tgtEl>
                                          <p:spTgt spid="20"/>
                                        </p:tgtEl>
                                        <p:attrNameLst>
                                          <p:attrName>style.visibility</p:attrName>
                                        </p:attrNameLst>
                                      </p:cBhvr>
                                      <p:to>
                                        <p:strVal val="visible"/>
                                      </p:to>
                                    </p:set>
                                    <p:animEffect transition="in" filter="wipe(up)">
                                      <p:cBhvr>
                                        <p:cTn id="60" dur="500"/>
                                        <p:tgtEl>
                                          <p:spTgt spid="20"/>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nodeType="clickEffect">
                                  <p:stCondLst>
                                    <p:cond delay="0"/>
                                  </p:stCondLst>
                                  <p:childTnLst>
                                    <p:set>
                                      <p:cBhvr>
                                        <p:cTn id="64" dur="1" fill="hold">
                                          <p:stCondLst>
                                            <p:cond delay="0"/>
                                          </p:stCondLst>
                                        </p:cTn>
                                        <p:tgtEl>
                                          <p:spTgt spid="7"/>
                                        </p:tgtEl>
                                        <p:attrNameLst>
                                          <p:attrName>style.visibility</p:attrName>
                                        </p:attrNameLst>
                                      </p:cBhvr>
                                      <p:to>
                                        <p:strVal val="visible"/>
                                      </p:to>
                                    </p:set>
                                    <p:animEffect transition="in" filter="fade">
                                      <p:cBhvr>
                                        <p:cTn id="65" dur="500"/>
                                        <p:tgtEl>
                                          <p:spTgt spid="7"/>
                                        </p:tgtEl>
                                      </p:cBhvr>
                                    </p:animEffect>
                                  </p:childTnLst>
                                </p:cTn>
                              </p:par>
                            </p:childTnLst>
                          </p:cTn>
                        </p:par>
                      </p:childTnLst>
                    </p:cTn>
                  </p:par>
                  <p:par>
                    <p:cTn id="66" fill="hold">
                      <p:stCondLst>
                        <p:cond delay="indefinite"/>
                      </p:stCondLst>
                      <p:childTnLst>
                        <p:par>
                          <p:cTn id="67" fill="hold">
                            <p:stCondLst>
                              <p:cond delay="0"/>
                            </p:stCondLst>
                            <p:childTnLst>
                              <p:par>
                                <p:cTn id="68" presetID="2" presetClass="entr" presetSubtype="4" fill="hold" nodeType="clickEffect">
                                  <p:stCondLst>
                                    <p:cond delay="0"/>
                                  </p:stCondLst>
                                  <p:childTnLst>
                                    <p:set>
                                      <p:cBhvr>
                                        <p:cTn id="69" dur="1" fill="hold">
                                          <p:stCondLst>
                                            <p:cond delay="0"/>
                                          </p:stCondLst>
                                        </p:cTn>
                                        <p:tgtEl>
                                          <p:spTgt spid="12"/>
                                        </p:tgtEl>
                                        <p:attrNameLst>
                                          <p:attrName>style.visibility</p:attrName>
                                        </p:attrNameLst>
                                      </p:cBhvr>
                                      <p:to>
                                        <p:strVal val="visible"/>
                                      </p:to>
                                    </p:set>
                                    <p:anim calcmode="lin" valueType="num">
                                      <p:cBhvr additive="base">
                                        <p:cTn id="70" dur="500" fill="hold"/>
                                        <p:tgtEl>
                                          <p:spTgt spid="12"/>
                                        </p:tgtEl>
                                        <p:attrNameLst>
                                          <p:attrName>ppt_x</p:attrName>
                                        </p:attrNameLst>
                                      </p:cBhvr>
                                      <p:tavLst>
                                        <p:tav tm="0">
                                          <p:val>
                                            <p:strVal val="#ppt_x"/>
                                          </p:val>
                                        </p:tav>
                                        <p:tav tm="100000">
                                          <p:val>
                                            <p:strVal val="#ppt_x"/>
                                          </p:val>
                                        </p:tav>
                                      </p:tavLst>
                                    </p:anim>
                                    <p:anim calcmode="lin" valueType="num">
                                      <p:cBhvr additive="base">
                                        <p:cTn id="71"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31" presetClass="entr" presetSubtype="0" fill="hold" nodeType="clickEffect">
                                  <p:stCondLst>
                                    <p:cond delay="0"/>
                                  </p:stCondLst>
                                  <p:childTnLst>
                                    <p:set>
                                      <p:cBhvr>
                                        <p:cTn id="75" dur="1" fill="hold">
                                          <p:stCondLst>
                                            <p:cond delay="0"/>
                                          </p:stCondLst>
                                        </p:cTn>
                                        <p:tgtEl>
                                          <p:spTgt spid="14"/>
                                        </p:tgtEl>
                                        <p:attrNameLst>
                                          <p:attrName>style.visibility</p:attrName>
                                        </p:attrNameLst>
                                      </p:cBhvr>
                                      <p:to>
                                        <p:strVal val="visible"/>
                                      </p:to>
                                    </p:set>
                                    <p:anim calcmode="lin" valueType="num">
                                      <p:cBhvr>
                                        <p:cTn id="76" dur="1000" fill="hold"/>
                                        <p:tgtEl>
                                          <p:spTgt spid="14"/>
                                        </p:tgtEl>
                                        <p:attrNameLst>
                                          <p:attrName>ppt_w</p:attrName>
                                        </p:attrNameLst>
                                      </p:cBhvr>
                                      <p:tavLst>
                                        <p:tav tm="0">
                                          <p:val>
                                            <p:fltVal val="0"/>
                                          </p:val>
                                        </p:tav>
                                        <p:tav tm="100000">
                                          <p:val>
                                            <p:strVal val="#ppt_w"/>
                                          </p:val>
                                        </p:tav>
                                      </p:tavLst>
                                    </p:anim>
                                    <p:anim calcmode="lin" valueType="num">
                                      <p:cBhvr>
                                        <p:cTn id="77" dur="1000" fill="hold"/>
                                        <p:tgtEl>
                                          <p:spTgt spid="14"/>
                                        </p:tgtEl>
                                        <p:attrNameLst>
                                          <p:attrName>ppt_h</p:attrName>
                                        </p:attrNameLst>
                                      </p:cBhvr>
                                      <p:tavLst>
                                        <p:tav tm="0">
                                          <p:val>
                                            <p:fltVal val="0"/>
                                          </p:val>
                                        </p:tav>
                                        <p:tav tm="100000">
                                          <p:val>
                                            <p:strVal val="#ppt_h"/>
                                          </p:val>
                                        </p:tav>
                                      </p:tavLst>
                                    </p:anim>
                                    <p:anim calcmode="lin" valueType="num">
                                      <p:cBhvr>
                                        <p:cTn id="78" dur="1000" fill="hold"/>
                                        <p:tgtEl>
                                          <p:spTgt spid="14"/>
                                        </p:tgtEl>
                                        <p:attrNameLst>
                                          <p:attrName>style.rotation</p:attrName>
                                        </p:attrNameLst>
                                      </p:cBhvr>
                                      <p:tavLst>
                                        <p:tav tm="0">
                                          <p:val>
                                            <p:fltVal val="90"/>
                                          </p:val>
                                        </p:tav>
                                        <p:tav tm="100000">
                                          <p:val>
                                            <p:fltVal val="0"/>
                                          </p:val>
                                        </p:tav>
                                      </p:tavLst>
                                    </p:anim>
                                    <p:animEffect transition="in" filter="fade">
                                      <p:cBhvr>
                                        <p:cTn id="7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P spid="4" grpId="1"/>
      <p:bldP spid="5" grpId="0" animBg="1"/>
      <p:bldP spid="9" grpId="0"/>
      <p:bldP spid="10" grpId="0"/>
      <p:bldP spid="6" grpId="0" animBg="1"/>
      <p:bldP spid="13" grpId="0" animBg="1"/>
      <p:bldP spid="8" grpId="0" animBg="1"/>
      <p:bldP spid="17" grpId="0" animBg="1"/>
      <p:bldP spid="20"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251520" y="1844824"/>
            <a:ext cx="3935225" cy="2952257"/>
            <a:chOff x="1834816" y="2838859"/>
            <a:chExt cx="2711969" cy="1598182"/>
          </a:xfrm>
        </p:grpSpPr>
        <p:cxnSp>
          <p:nvCxnSpPr>
            <p:cNvPr id="30737" name="AutoShape 2054"/>
            <p:cNvCxnSpPr>
              <a:cxnSpLocks noChangeShapeType="1"/>
            </p:cNvCxnSpPr>
            <p:nvPr/>
          </p:nvCxnSpPr>
          <p:spPr bwMode="auto">
            <a:xfrm>
              <a:off x="2258587" y="2838859"/>
              <a:ext cx="842" cy="138691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30738" name="AutoShape 2055"/>
            <p:cNvCxnSpPr>
              <a:cxnSpLocks noChangeShapeType="1"/>
            </p:cNvCxnSpPr>
            <p:nvPr/>
          </p:nvCxnSpPr>
          <p:spPr bwMode="auto">
            <a:xfrm>
              <a:off x="2258587" y="4225777"/>
              <a:ext cx="2288198" cy="53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7" name="Text Box 2056" descr="Light vertical"/>
            <p:cNvSpPr txBox="1">
              <a:spLocks noChangeArrowheads="1"/>
            </p:cNvSpPr>
            <p:nvPr/>
          </p:nvSpPr>
          <p:spPr bwMode="auto">
            <a:xfrm>
              <a:off x="1834816" y="3000128"/>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T</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18" name="Text Box 2057" descr="Light vertical"/>
            <p:cNvSpPr txBox="1">
              <a:spLocks noChangeArrowheads="1"/>
            </p:cNvSpPr>
            <p:nvPr/>
          </p:nvSpPr>
          <p:spPr bwMode="auto">
            <a:xfrm>
              <a:off x="3884590" y="4211801"/>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R</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19" name="Text Box 2058"/>
            <p:cNvSpPr txBox="1">
              <a:spLocks noChangeArrowheads="1"/>
            </p:cNvSpPr>
            <p:nvPr/>
          </p:nvSpPr>
          <p:spPr bwMode="auto">
            <a:xfrm>
              <a:off x="2428770" y="3451146"/>
              <a:ext cx="2035451" cy="252656"/>
            </a:xfrm>
            <a:prstGeom prst="rect">
              <a:avLst/>
            </a:prstGeom>
            <a:noFill/>
            <a:ln w="9525">
              <a:noFill/>
              <a:miter lim="800000"/>
              <a:headEnd/>
              <a:tailEnd/>
            </a:ln>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Mutually exclusive uses</a:t>
              </a:r>
              <a:endParaRPr lang="en-CA">
                <a:solidFill>
                  <a:srgbClr val="000000"/>
                </a:solidFill>
                <a:latin typeface="Times New Roman" pitchFamily="18" charset="0"/>
                <a:cs typeface="Times New Roman" pitchFamily="18" charset="0"/>
              </a:endParaRPr>
            </a:p>
          </p:txBody>
        </p:sp>
        <p:sp>
          <p:nvSpPr>
            <p:cNvPr id="20" name="Text Box 2059" descr="Light vertical"/>
            <p:cNvSpPr txBox="1">
              <a:spLocks noChangeArrowheads="1"/>
            </p:cNvSpPr>
            <p:nvPr/>
          </p:nvSpPr>
          <p:spPr bwMode="auto">
            <a:xfrm>
              <a:off x="3195434" y="3000128"/>
              <a:ext cx="481061" cy="507999"/>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B</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21" name="Text Box 2060" descr="Light vertical"/>
            <p:cNvSpPr txBox="1">
              <a:spLocks noChangeArrowheads="1"/>
            </p:cNvSpPr>
            <p:nvPr/>
          </p:nvSpPr>
          <p:spPr bwMode="auto">
            <a:xfrm>
              <a:off x="2012581" y="4160732"/>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0</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cxnSp>
          <p:nvCxnSpPr>
            <p:cNvPr id="30744" name="AutoShape 2061"/>
            <p:cNvCxnSpPr>
              <a:cxnSpLocks noChangeShapeType="1"/>
            </p:cNvCxnSpPr>
            <p:nvPr/>
          </p:nvCxnSpPr>
          <p:spPr bwMode="auto">
            <a:xfrm>
              <a:off x="2271225" y="3088827"/>
              <a:ext cx="842" cy="113695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30745" name="AutoShape 2062"/>
            <p:cNvCxnSpPr>
              <a:cxnSpLocks noChangeShapeType="1"/>
            </p:cNvCxnSpPr>
            <p:nvPr/>
          </p:nvCxnSpPr>
          <p:spPr bwMode="auto">
            <a:xfrm>
              <a:off x="2272067" y="4217176"/>
              <a:ext cx="1768383" cy="53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4" name="Oval 23"/>
            <p:cNvSpPr>
              <a:spLocks noChangeArrowheads="1"/>
            </p:cNvSpPr>
            <p:nvPr/>
          </p:nvSpPr>
          <p:spPr bwMode="auto">
            <a:xfrm>
              <a:off x="2230785" y="3062486"/>
              <a:ext cx="53919" cy="34942"/>
            </a:xfrm>
            <a:prstGeom prst="ellipse">
              <a:avLst/>
            </a:prstGeom>
            <a:solidFill>
              <a:sysClr val="window" lastClr="FFFFFF">
                <a:lumMod val="100000"/>
                <a:lumOff val="0"/>
              </a:sysClr>
            </a:solidFill>
            <a:ln w="9525">
              <a:solidFill>
                <a:srgbClr val="000000"/>
              </a:solidFill>
              <a:round/>
              <a:headEnd/>
              <a:tailEnd/>
            </a:ln>
          </p:spPr>
          <p:txBody>
            <a:bodyPr/>
            <a:lstStyle/>
            <a:p>
              <a:endParaRPr lang="en-CA">
                <a:solidFill>
                  <a:srgbClr val="000000"/>
                </a:solidFill>
                <a:latin typeface="Times New Roman" pitchFamily="18" charset="0"/>
                <a:cs typeface="Times New Roman" pitchFamily="18" charset="0"/>
              </a:endParaRPr>
            </a:p>
          </p:txBody>
        </p:sp>
        <p:sp>
          <p:nvSpPr>
            <p:cNvPr id="25" name="Oval 24"/>
            <p:cNvSpPr>
              <a:spLocks noChangeArrowheads="1"/>
            </p:cNvSpPr>
            <p:nvPr/>
          </p:nvSpPr>
          <p:spPr bwMode="auto">
            <a:xfrm>
              <a:off x="4027813" y="4210188"/>
              <a:ext cx="53919" cy="33329"/>
            </a:xfrm>
            <a:prstGeom prst="ellipse">
              <a:avLst/>
            </a:prstGeom>
            <a:solidFill>
              <a:sysClr val="window" lastClr="FFFFFF">
                <a:lumMod val="100000"/>
                <a:lumOff val="0"/>
              </a:sysClr>
            </a:solidFill>
            <a:ln w="9525">
              <a:solidFill>
                <a:srgbClr val="000000"/>
              </a:solidFill>
              <a:round/>
              <a:headEnd/>
              <a:tailEnd/>
            </a:ln>
          </p:spPr>
          <p:txBody>
            <a:bodyPr/>
            <a:lstStyle/>
            <a:p>
              <a:endParaRPr lang="en-CA">
                <a:solidFill>
                  <a:srgbClr val="000000"/>
                </a:solidFill>
                <a:latin typeface="Times New Roman" pitchFamily="18" charset="0"/>
                <a:cs typeface="Times New Roman" pitchFamily="18" charset="0"/>
              </a:endParaRPr>
            </a:p>
          </p:txBody>
        </p:sp>
      </p:grpSp>
      <p:sp>
        <p:nvSpPr>
          <p:cNvPr id="30723" name="Rectangle 58"/>
          <p:cNvSpPr>
            <a:spLocks noChangeArrowheads="1"/>
          </p:cNvSpPr>
          <p:nvPr/>
        </p:nvSpPr>
        <p:spPr bwMode="auto">
          <a:xfrm>
            <a:off x="827088" y="231775"/>
            <a:ext cx="7877175"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b="1">
                <a:solidFill>
                  <a:srgbClr val="000000"/>
                </a:solidFill>
                <a:latin typeface="Times New Roman" pitchFamily="18" charset="0"/>
                <a:cs typeface="Times New Roman" pitchFamily="18" charset="0"/>
              </a:rPr>
              <a:t>Figure 6.4: Types of production possibilities for two products on a tract of land</a:t>
            </a:r>
            <a:endParaRPr lang="en-CA" b="1">
              <a:solidFill>
                <a:srgbClr val="000000"/>
              </a:solidFill>
              <a:latin typeface="Times New Roman" pitchFamily="18" charset="0"/>
              <a:cs typeface="Times New Roman" pitchFamily="18" charset="0"/>
            </a:endParaRPr>
          </a:p>
        </p:txBody>
      </p:sp>
      <p:sp>
        <p:nvSpPr>
          <p:cNvPr id="61" name="Footer Placeholder 1"/>
          <p:cNvSpPr>
            <a:spLocks noGrp="1"/>
          </p:cNvSpPr>
          <p:nvPr>
            <p:ph type="ftr" sz="quarter" idx="11"/>
          </p:nvPr>
        </p:nvSpPr>
        <p:spPr>
          <a:xfrm>
            <a:off x="0" y="6492875"/>
            <a:ext cx="9144000" cy="365125"/>
          </a:xfrm>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solidFill>
                  <a:srgbClr val="898989"/>
                </a:solidFill>
                <a:latin typeface="Calibri" pitchFamily="34" charset="0"/>
              </a:rPr>
              <a:t>Adapted from </a:t>
            </a:r>
            <a:r>
              <a:rPr lang="en-US" altLang="zh-CN" i="1">
                <a:solidFill>
                  <a:srgbClr val="898989"/>
                </a:solidFill>
                <a:latin typeface="Calibri" pitchFamily="34" charset="0"/>
              </a:rPr>
              <a:t>Forest Economics </a:t>
            </a:r>
            <a:r>
              <a:rPr lang="en-US" altLang="zh-CN">
                <a:solidFill>
                  <a:srgbClr val="898989"/>
                </a:solidFill>
                <a:latin typeface="Calibri" pitchFamily="34" charset="0"/>
              </a:rPr>
              <a:t>by Daowei Zhang and Peter H. Pearse, published by UBC Press, 2011. </a:t>
            </a:r>
            <a:endParaRPr lang="en-CA">
              <a:solidFill>
                <a:srgbClr val="898989"/>
              </a:solidFill>
              <a:latin typeface="Calibri" pitchFamily="34" charset="0"/>
            </a:endParaRPr>
          </a:p>
        </p:txBody>
      </p:sp>
      <p:sp>
        <p:nvSpPr>
          <p:cNvPr id="4" name="文本框 3"/>
          <p:cNvSpPr txBox="1"/>
          <p:nvPr/>
        </p:nvSpPr>
        <p:spPr>
          <a:xfrm>
            <a:off x="4572000" y="2347675"/>
            <a:ext cx="4320480" cy="1938992"/>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互斥用途：</a:t>
            </a:r>
            <a:endParaRPr lang="en-US" altLang="zh-CN" sz="2000" dirty="0">
              <a:latin typeface="黑体" panose="02010609060101010101" pitchFamily="49" charset="-122"/>
              <a:ea typeface="黑体" panose="02010609060101010101" pitchFamily="49" charset="-122"/>
            </a:endParaRPr>
          </a:p>
          <a:p>
            <a:r>
              <a:rPr lang="en-US" altLang="zh-CN" sz="2000" dirty="0">
                <a:latin typeface="黑体" panose="02010609060101010101" pitchFamily="49" charset="-122"/>
                <a:ea typeface="黑体" panose="02010609060101010101" pitchFamily="49" charset="-122"/>
              </a:rPr>
              <a:t>	</a:t>
            </a:r>
            <a:r>
              <a:rPr lang="zh-CN" altLang="en-US" sz="2000" dirty="0">
                <a:latin typeface="黑体" panose="02010609060101010101" pitchFamily="49" charset="-122"/>
                <a:ea typeface="黑体" panose="02010609060101010101" pitchFamily="49" charset="-122"/>
              </a:rPr>
              <a:t>两种用途之间完全不兼容</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如原始林保护和木材生产</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要么生产</a:t>
            </a:r>
            <a:r>
              <a:rPr lang="en-US" altLang="zh-CN" sz="2000" dirty="0">
                <a:latin typeface="黑体" panose="02010609060101010101" pitchFamily="49" charset="-122"/>
                <a:ea typeface="黑体" panose="02010609060101010101" pitchFamily="49" charset="-122"/>
              </a:rPr>
              <a:t>T</a:t>
            </a:r>
            <a:r>
              <a:rPr lang="zh-CN" altLang="en-US" sz="2000" dirty="0">
                <a:latin typeface="黑体" panose="02010609060101010101" pitchFamily="49" charset="-122"/>
                <a:ea typeface="黑体" panose="02010609060101010101" pitchFamily="49" charset="-122"/>
              </a:rPr>
              <a:t>单位木材，要么保留</a:t>
            </a:r>
            <a:r>
              <a:rPr lang="en-US" altLang="zh-CN" sz="2000" dirty="0">
                <a:latin typeface="黑体" panose="02010609060101010101" pitchFamily="49" charset="-122"/>
                <a:ea typeface="黑体" panose="02010609060101010101" pitchFamily="49" charset="-122"/>
              </a:rPr>
              <a:t>R</a:t>
            </a:r>
            <a:r>
              <a:rPr lang="zh-CN" altLang="en-US" sz="2000" dirty="0">
                <a:latin typeface="黑体" panose="02010609060101010101" pitchFamily="49" charset="-122"/>
                <a:ea typeface="黑体" panose="02010609060101010101" pitchFamily="49" charset="-122"/>
              </a:rPr>
              <a:t>平方米原始林</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两者不能同时进行</a:t>
            </a:r>
          </a:p>
        </p:txBody>
      </p:sp>
    </p:spTree>
    <p:extLst>
      <p:ext uri="{BB962C8B-B14F-4D97-AF65-F5344CB8AC3E}">
        <p14:creationId xmlns:p14="http://schemas.microsoft.com/office/powerpoint/2010/main" val="2841478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3"/>
          <a:stretch>
            <a:fillRect/>
          </a:stretch>
        </p:blipFill>
        <p:spPr>
          <a:xfrm>
            <a:off x="467544" y="3903662"/>
            <a:ext cx="4371975" cy="2771775"/>
          </a:xfrm>
          <a:prstGeom prst="rect">
            <a:avLst/>
          </a:prstGeom>
          <a:ln>
            <a:noFill/>
          </a:ln>
          <a:effectLst>
            <a:softEdge rad="112500"/>
          </a:effectLst>
        </p:spPr>
      </p:pic>
      <p:grpSp>
        <p:nvGrpSpPr>
          <p:cNvPr id="2" name="组合 1"/>
          <p:cNvGrpSpPr/>
          <p:nvPr/>
        </p:nvGrpSpPr>
        <p:grpSpPr>
          <a:xfrm>
            <a:off x="4644008" y="1700808"/>
            <a:ext cx="4254824" cy="3024265"/>
            <a:chOff x="5229201" y="2838859"/>
            <a:chExt cx="2949551" cy="1598182"/>
          </a:xfrm>
        </p:grpSpPr>
        <p:cxnSp>
          <p:nvCxnSpPr>
            <p:cNvPr id="30748" name="AutoShape 2065"/>
            <p:cNvCxnSpPr>
              <a:cxnSpLocks noChangeShapeType="1"/>
            </p:cNvCxnSpPr>
            <p:nvPr/>
          </p:nvCxnSpPr>
          <p:spPr bwMode="auto">
            <a:xfrm>
              <a:off x="5700152" y="2838859"/>
              <a:ext cx="842" cy="138691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30749" name="AutoShape 2066"/>
            <p:cNvCxnSpPr>
              <a:cxnSpLocks noChangeShapeType="1"/>
            </p:cNvCxnSpPr>
            <p:nvPr/>
          </p:nvCxnSpPr>
          <p:spPr bwMode="auto">
            <a:xfrm>
              <a:off x="5700152" y="4225777"/>
              <a:ext cx="2288198" cy="53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8" name="Text Box 2067" descr="Light vertical"/>
            <p:cNvSpPr txBox="1">
              <a:spLocks noChangeArrowheads="1"/>
            </p:cNvSpPr>
            <p:nvPr/>
          </p:nvSpPr>
          <p:spPr bwMode="auto">
            <a:xfrm>
              <a:off x="5229201" y="3000128"/>
              <a:ext cx="465053" cy="281147"/>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T</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29" name="Text Box 2068" descr="Light vertical"/>
            <p:cNvSpPr txBox="1">
              <a:spLocks noChangeArrowheads="1"/>
            </p:cNvSpPr>
            <p:nvPr/>
          </p:nvSpPr>
          <p:spPr bwMode="auto">
            <a:xfrm>
              <a:off x="7326154" y="4211801"/>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R</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30" name="Text Box 2069"/>
            <p:cNvSpPr txBox="1">
              <a:spLocks noChangeArrowheads="1"/>
            </p:cNvSpPr>
            <p:nvPr/>
          </p:nvSpPr>
          <p:spPr bwMode="auto">
            <a:xfrm>
              <a:off x="6135718" y="3474799"/>
              <a:ext cx="2043034" cy="206425"/>
            </a:xfrm>
            <a:prstGeom prst="rect">
              <a:avLst/>
            </a:prstGeom>
            <a:noFill/>
            <a:ln w="9525">
              <a:noFill/>
              <a:miter lim="800000"/>
              <a:headEnd/>
              <a:tailEnd/>
            </a:ln>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dirty="0">
                  <a:solidFill>
                    <a:srgbClr val="000000"/>
                  </a:solidFill>
                  <a:latin typeface="Times New Roman" pitchFamily="18" charset="0"/>
                  <a:cs typeface="Times New Roman" pitchFamily="18" charset="0"/>
                </a:rPr>
                <a:t>Highly conflicting uses</a:t>
              </a:r>
              <a:endParaRPr lang="en-CA" dirty="0">
                <a:solidFill>
                  <a:srgbClr val="000000"/>
                </a:solidFill>
                <a:latin typeface="Times New Roman" pitchFamily="18" charset="0"/>
                <a:cs typeface="Times New Roman" pitchFamily="18" charset="0"/>
              </a:endParaRPr>
            </a:p>
          </p:txBody>
        </p:sp>
        <p:sp>
          <p:nvSpPr>
            <p:cNvPr id="31" name="Text Box 2070" descr="Light vertical"/>
            <p:cNvSpPr txBox="1">
              <a:spLocks noChangeArrowheads="1"/>
            </p:cNvSpPr>
            <p:nvPr/>
          </p:nvSpPr>
          <p:spPr bwMode="auto">
            <a:xfrm>
              <a:off x="6636998" y="3000128"/>
              <a:ext cx="481061" cy="284372"/>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C</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32" name="Text Box 2071" descr="Light vertical"/>
            <p:cNvSpPr txBox="1">
              <a:spLocks noChangeArrowheads="1"/>
            </p:cNvSpPr>
            <p:nvPr/>
          </p:nvSpPr>
          <p:spPr bwMode="auto">
            <a:xfrm>
              <a:off x="5454988" y="4160732"/>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0</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33" name="Arc 2072"/>
            <p:cNvSpPr>
              <a:spLocks/>
            </p:cNvSpPr>
            <p:nvPr/>
          </p:nvSpPr>
          <p:spPr bwMode="auto">
            <a:xfrm flipH="1" flipV="1">
              <a:off x="5700994" y="3078075"/>
              <a:ext cx="1909921" cy="1146089"/>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15875">
              <a:solidFill>
                <a:srgbClr val="000000"/>
              </a:solidFill>
              <a:round/>
              <a:headEnd/>
              <a:tailEnd/>
            </a:ln>
            <a:extLst/>
          </p:spPr>
          <p:txBody>
            <a:bodyPr upright="1"/>
            <a:lstStyle/>
            <a:p>
              <a:pPr fontAlgn="auto">
                <a:spcBef>
                  <a:spcPts val="0"/>
                </a:spcBef>
                <a:spcAft>
                  <a:spcPts val="0"/>
                </a:spcAft>
                <a:defRPr/>
              </a:pPr>
              <a:endParaRPr lang="en-CA" kern="0">
                <a:solidFill>
                  <a:sysClr val="windowText" lastClr="000000"/>
                </a:solidFill>
                <a:latin typeface="Times New Roman" pitchFamily="18" charset="0"/>
                <a:cs typeface="Times New Roman" pitchFamily="18" charset="0"/>
              </a:endParaRPr>
            </a:p>
          </p:txBody>
        </p:sp>
      </p:grpSp>
      <p:sp>
        <p:nvSpPr>
          <p:cNvPr id="30723" name="Rectangle 58"/>
          <p:cNvSpPr>
            <a:spLocks noChangeArrowheads="1"/>
          </p:cNvSpPr>
          <p:nvPr/>
        </p:nvSpPr>
        <p:spPr bwMode="auto">
          <a:xfrm>
            <a:off x="936347" y="35456"/>
            <a:ext cx="7877175"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b="1">
                <a:solidFill>
                  <a:srgbClr val="000000"/>
                </a:solidFill>
                <a:latin typeface="Times New Roman" pitchFamily="18" charset="0"/>
                <a:cs typeface="Times New Roman" pitchFamily="18" charset="0"/>
              </a:rPr>
              <a:t>Figure 6.4: Types of production possibilities for two products on a tract of land</a:t>
            </a:r>
            <a:endParaRPr lang="en-CA" b="1">
              <a:solidFill>
                <a:srgbClr val="000000"/>
              </a:solidFill>
              <a:latin typeface="Times New Roman" pitchFamily="18" charset="0"/>
              <a:cs typeface="Times New Roman" pitchFamily="18" charset="0"/>
            </a:endParaRPr>
          </a:p>
        </p:txBody>
      </p:sp>
      <p:sp>
        <p:nvSpPr>
          <p:cNvPr id="61" name="Footer Placeholder 1"/>
          <p:cNvSpPr>
            <a:spLocks noGrp="1"/>
          </p:cNvSpPr>
          <p:nvPr>
            <p:ph type="ftr" sz="quarter" idx="11"/>
          </p:nvPr>
        </p:nvSpPr>
        <p:spPr>
          <a:xfrm>
            <a:off x="0" y="6492875"/>
            <a:ext cx="9144000" cy="365125"/>
          </a:xfrm>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solidFill>
                  <a:srgbClr val="898989"/>
                </a:solidFill>
                <a:latin typeface="Calibri" pitchFamily="34" charset="0"/>
              </a:rPr>
              <a:t>Adapted from </a:t>
            </a:r>
            <a:r>
              <a:rPr lang="en-US" altLang="zh-CN" i="1">
                <a:solidFill>
                  <a:srgbClr val="898989"/>
                </a:solidFill>
                <a:latin typeface="Calibri" pitchFamily="34" charset="0"/>
              </a:rPr>
              <a:t>Forest Economics </a:t>
            </a:r>
            <a:r>
              <a:rPr lang="en-US" altLang="zh-CN">
                <a:solidFill>
                  <a:srgbClr val="898989"/>
                </a:solidFill>
                <a:latin typeface="Calibri" pitchFamily="34" charset="0"/>
              </a:rPr>
              <a:t>by Daowei Zhang and Peter H. Pearse, published by UBC Press, 2011. </a:t>
            </a:r>
            <a:endParaRPr lang="en-CA">
              <a:solidFill>
                <a:srgbClr val="898989"/>
              </a:solidFill>
              <a:latin typeface="Calibri" pitchFamily="34" charset="0"/>
            </a:endParaRPr>
          </a:p>
        </p:txBody>
      </p:sp>
      <p:sp>
        <p:nvSpPr>
          <p:cNvPr id="4" name="文本框 3"/>
          <p:cNvSpPr txBox="1"/>
          <p:nvPr/>
        </p:nvSpPr>
        <p:spPr>
          <a:xfrm>
            <a:off x="179512" y="918430"/>
            <a:ext cx="4725103" cy="3477875"/>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高度冲突性用途：</a:t>
            </a:r>
            <a:endParaRPr lang="en-US" altLang="zh-CN" sz="2000" dirty="0">
              <a:latin typeface="黑体" panose="02010609060101010101" pitchFamily="49" charset="-122"/>
              <a:ea typeface="黑体" panose="02010609060101010101" pitchFamily="49" charset="-122"/>
            </a:endParaRPr>
          </a:p>
          <a:p>
            <a:r>
              <a:rPr lang="en-US" altLang="zh-CN" sz="2000" dirty="0">
                <a:latin typeface="黑体" panose="02010609060101010101" pitchFamily="49" charset="-122"/>
                <a:ea typeface="黑体" panose="02010609060101010101" pitchFamily="49" charset="-122"/>
              </a:rPr>
              <a:t>	</a:t>
            </a:r>
            <a:r>
              <a:rPr lang="zh-CN" altLang="en-US" sz="2000" dirty="0">
                <a:latin typeface="黑体" panose="02010609060101010101" pitchFamily="49" charset="-122"/>
                <a:ea typeface="黑体" panose="02010609060101010101" pitchFamily="49" charset="-122"/>
              </a:rPr>
              <a:t>边际转换率递减</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连续增加某种产品产出时失去的另一种产品产量越来越少</a:t>
            </a:r>
            <a:endParaRPr lang="en-US" altLang="zh-CN" sz="2000" dirty="0">
              <a:latin typeface="黑体" panose="02010609060101010101" pitchFamily="49" charset="-122"/>
              <a:ea typeface="黑体" panose="02010609060101010101" pitchFamily="49" charset="-122"/>
            </a:endParaRPr>
          </a:p>
          <a:p>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对景观森林来说，一旦出现木材工业，会严重破坏景观效果</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但该木材工业继续扩大生产，对景观效果造成的进一步破坏却越来越少</a:t>
            </a:r>
            <a:endParaRPr lang="en-US" altLang="zh-CN" sz="2000" dirty="0">
              <a:latin typeface="黑体" panose="02010609060101010101" pitchFamily="49" charset="-122"/>
              <a:ea typeface="黑体" panose="02010609060101010101" pitchFamily="49" charset="-122"/>
            </a:endParaRPr>
          </a:p>
          <a:p>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这种关系并不常见</a:t>
            </a:r>
          </a:p>
        </p:txBody>
      </p:sp>
    </p:spTree>
    <p:extLst>
      <p:ext uri="{BB962C8B-B14F-4D97-AF65-F5344CB8AC3E}">
        <p14:creationId xmlns:p14="http://schemas.microsoft.com/office/powerpoint/2010/main" val="36112420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755576" y="967764"/>
            <a:ext cx="2357282" cy="1500345"/>
            <a:chOff x="1319213" y="4868705"/>
            <a:chExt cx="2357282" cy="1500345"/>
          </a:xfrm>
        </p:grpSpPr>
        <p:cxnSp>
          <p:nvCxnSpPr>
            <p:cNvPr id="30756" name="AutoShape 2073"/>
            <p:cNvCxnSpPr>
              <a:cxnSpLocks noChangeShapeType="1"/>
            </p:cNvCxnSpPr>
            <p:nvPr/>
          </p:nvCxnSpPr>
          <p:spPr bwMode="auto">
            <a:xfrm>
              <a:off x="1597234" y="5011160"/>
              <a:ext cx="842" cy="1146627"/>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30757" name="AutoShape 2074"/>
            <p:cNvCxnSpPr>
              <a:cxnSpLocks noChangeShapeType="1"/>
            </p:cNvCxnSpPr>
            <p:nvPr/>
          </p:nvCxnSpPr>
          <p:spPr bwMode="auto">
            <a:xfrm flipV="1">
              <a:off x="1596392" y="6156174"/>
              <a:ext cx="1909921" cy="10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36" name="Text Box 2075" descr="Light vertical"/>
            <p:cNvSpPr txBox="1">
              <a:spLocks noChangeArrowheads="1"/>
            </p:cNvSpPr>
            <p:nvPr/>
          </p:nvSpPr>
          <p:spPr bwMode="auto">
            <a:xfrm>
              <a:off x="1319213" y="5165979"/>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T</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37" name="Text Box 2076" descr="Light vertical"/>
            <p:cNvSpPr txBox="1">
              <a:spLocks noChangeArrowheads="1"/>
            </p:cNvSpPr>
            <p:nvPr/>
          </p:nvSpPr>
          <p:spPr bwMode="auto">
            <a:xfrm>
              <a:off x="2766608" y="6143810"/>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R</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38" name="Text Box 2077"/>
            <p:cNvSpPr txBox="1">
              <a:spLocks noChangeArrowheads="1"/>
            </p:cNvSpPr>
            <p:nvPr/>
          </p:nvSpPr>
          <p:spPr bwMode="auto">
            <a:xfrm>
              <a:off x="2214778" y="5146627"/>
              <a:ext cx="1461717" cy="564981"/>
            </a:xfrm>
            <a:prstGeom prst="rect">
              <a:avLst/>
            </a:prstGeom>
            <a:noFill/>
            <a:ln w="9525">
              <a:noFill/>
              <a:miter lim="800000"/>
              <a:headEnd/>
              <a:tailEnd/>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Bef>
                  <a:spcPts val="988"/>
                </a:spcBef>
              </a:pPr>
              <a:r>
                <a:rPr lang="en-US" altLang="zh-CN">
                  <a:solidFill>
                    <a:srgbClr val="000000"/>
                  </a:solidFill>
                  <a:latin typeface="Times New Roman" pitchFamily="18" charset="0"/>
                  <a:cs typeface="Times New Roman" pitchFamily="18" charset="0"/>
                </a:rPr>
                <a:t>Constantly substitutable uses</a:t>
              </a:r>
              <a:endParaRPr lang="en-CA">
                <a:solidFill>
                  <a:srgbClr val="000000"/>
                </a:solidFill>
                <a:latin typeface="Times New Roman" pitchFamily="18" charset="0"/>
                <a:cs typeface="Times New Roman" pitchFamily="18" charset="0"/>
              </a:endParaRPr>
            </a:p>
          </p:txBody>
        </p:sp>
        <p:sp>
          <p:nvSpPr>
            <p:cNvPr id="39" name="Text Box 2078" descr="Light vertical"/>
            <p:cNvSpPr txBox="1">
              <a:spLocks noChangeArrowheads="1"/>
            </p:cNvSpPr>
            <p:nvPr/>
          </p:nvSpPr>
          <p:spPr bwMode="auto">
            <a:xfrm>
              <a:off x="2539978" y="4868705"/>
              <a:ext cx="479376" cy="239754"/>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D</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40" name="Text Box 2079" descr="Light vertical"/>
            <p:cNvSpPr txBox="1">
              <a:spLocks noChangeArrowheads="1"/>
            </p:cNvSpPr>
            <p:nvPr/>
          </p:nvSpPr>
          <p:spPr bwMode="auto">
            <a:xfrm>
              <a:off x="1351228" y="6092741"/>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0</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cxnSp>
          <p:nvCxnSpPr>
            <p:cNvPr id="30763" name="AutoShape 2080"/>
            <p:cNvCxnSpPr>
              <a:cxnSpLocks noChangeShapeType="1"/>
            </p:cNvCxnSpPr>
            <p:nvPr/>
          </p:nvCxnSpPr>
          <p:spPr bwMode="auto">
            <a:xfrm>
              <a:off x="1609029" y="5294457"/>
              <a:ext cx="1339556" cy="856879"/>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grpSp>
        <p:nvGrpSpPr>
          <p:cNvPr id="5" name="组合 4"/>
          <p:cNvGrpSpPr/>
          <p:nvPr/>
        </p:nvGrpSpPr>
        <p:grpSpPr>
          <a:xfrm>
            <a:off x="827584" y="2787967"/>
            <a:ext cx="2187100" cy="1500345"/>
            <a:chOff x="3749791" y="4868705"/>
            <a:chExt cx="2187100" cy="1500345"/>
          </a:xfrm>
        </p:grpSpPr>
        <p:cxnSp>
          <p:nvCxnSpPr>
            <p:cNvPr id="30764" name="AutoShape 2081"/>
            <p:cNvCxnSpPr>
              <a:cxnSpLocks noChangeShapeType="1"/>
            </p:cNvCxnSpPr>
            <p:nvPr/>
          </p:nvCxnSpPr>
          <p:spPr bwMode="auto">
            <a:xfrm>
              <a:off x="4027813" y="5011160"/>
              <a:ext cx="842" cy="1146627"/>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30765" name="AutoShape 2082"/>
            <p:cNvCxnSpPr>
              <a:cxnSpLocks noChangeShapeType="1"/>
            </p:cNvCxnSpPr>
            <p:nvPr/>
          </p:nvCxnSpPr>
          <p:spPr bwMode="auto">
            <a:xfrm flipV="1">
              <a:off x="4026970" y="6156174"/>
              <a:ext cx="1909921" cy="10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44" name="Text Box 2083" descr="Light vertical"/>
            <p:cNvSpPr txBox="1">
              <a:spLocks noChangeArrowheads="1"/>
            </p:cNvSpPr>
            <p:nvPr/>
          </p:nvSpPr>
          <p:spPr bwMode="auto">
            <a:xfrm>
              <a:off x="3749791" y="5165979"/>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T</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45" name="Text Box 2084" descr="Light vertical"/>
            <p:cNvSpPr txBox="1">
              <a:spLocks noChangeArrowheads="1"/>
            </p:cNvSpPr>
            <p:nvPr/>
          </p:nvSpPr>
          <p:spPr bwMode="auto">
            <a:xfrm>
              <a:off x="5123047" y="6143810"/>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R</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46" name="Text Box 2085"/>
            <p:cNvSpPr txBox="1">
              <a:spLocks noChangeArrowheads="1"/>
            </p:cNvSpPr>
            <p:nvPr/>
          </p:nvSpPr>
          <p:spPr bwMode="auto">
            <a:xfrm>
              <a:off x="4030340" y="5429386"/>
              <a:ext cx="1314282" cy="491872"/>
            </a:xfrm>
            <a:prstGeom prst="rect">
              <a:avLst/>
            </a:prstGeom>
            <a:noFill/>
            <a:ln w="9525">
              <a:noFill/>
              <a:miter lim="800000"/>
              <a:headEnd/>
              <a:tailEnd/>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Bef>
                  <a:spcPts val="988"/>
                </a:spcBef>
              </a:pPr>
              <a:r>
                <a:rPr lang="en-US" altLang="zh-CN">
                  <a:solidFill>
                    <a:srgbClr val="000000"/>
                  </a:solidFill>
                  <a:latin typeface="Times New Roman" pitchFamily="18" charset="0"/>
                  <a:cs typeface="Times New Roman" pitchFamily="18" charset="0"/>
                </a:rPr>
                <a:t>Independent uses</a:t>
              </a:r>
              <a:endParaRPr lang="en-CA">
                <a:solidFill>
                  <a:srgbClr val="000000"/>
                </a:solidFill>
                <a:latin typeface="Times New Roman" pitchFamily="18" charset="0"/>
                <a:cs typeface="Times New Roman" pitchFamily="18" charset="0"/>
              </a:endParaRPr>
            </a:p>
          </p:txBody>
        </p:sp>
        <p:sp>
          <p:nvSpPr>
            <p:cNvPr id="47" name="Text Box 2086" descr="Light vertical"/>
            <p:cNvSpPr txBox="1">
              <a:spLocks noChangeArrowheads="1"/>
            </p:cNvSpPr>
            <p:nvPr/>
          </p:nvSpPr>
          <p:spPr bwMode="auto">
            <a:xfrm>
              <a:off x="4430522" y="4868705"/>
              <a:ext cx="481061" cy="296736"/>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E</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48" name="Text Box 2087" descr="Light vertical"/>
            <p:cNvSpPr txBox="1">
              <a:spLocks noChangeArrowheads="1"/>
            </p:cNvSpPr>
            <p:nvPr/>
          </p:nvSpPr>
          <p:spPr bwMode="auto">
            <a:xfrm>
              <a:off x="3781806" y="6092741"/>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0</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cxnSp>
          <p:nvCxnSpPr>
            <p:cNvPr id="30771" name="AutoShape 2088"/>
            <p:cNvCxnSpPr>
              <a:cxnSpLocks noChangeShapeType="1"/>
            </p:cNvCxnSpPr>
            <p:nvPr/>
          </p:nvCxnSpPr>
          <p:spPr bwMode="auto">
            <a:xfrm>
              <a:off x="4026970" y="5278330"/>
              <a:ext cx="1290692" cy="538"/>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30772" name="AutoShape 2089"/>
            <p:cNvCxnSpPr>
              <a:cxnSpLocks noChangeShapeType="1"/>
            </p:cNvCxnSpPr>
            <p:nvPr/>
          </p:nvCxnSpPr>
          <p:spPr bwMode="auto">
            <a:xfrm>
              <a:off x="5300812" y="5278330"/>
              <a:ext cx="842" cy="873006"/>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grpSp>
        <p:nvGrpSpPr>
          <p:cNvPr id="15" name="组合 14"/>
          <p:cNvGrpSpPr/>
          <p:nvPr/>
        </p:nvGrpSpPr>
        <p:grpSpPr>
          <a:xfrm>
            <a:off x="893744" y="4855044"/>
            <a:ext cx="2187942" cy="1500345"/>
            <a:chOff x="6087696" y="4868705"/>
            <a:chExt cx="2187942" cy="1500345"/>
          </a:xfrm>
        </p:grpSpPr>
        <p:sp>
          <p:nvSpPr>
            <p:cNvPr id="3" name="Text Box 2042"/>
            <p:cNvSpPr txBox="1">
              <a:spLocks noChangeArrowheads="1"/>
            </p:cNvSpPr>
            <p:nvPr/>
          </p:nvSpPr>
          <p:spPr bwMode="auto">
            <a:xfrm>
              <a:off x="6238502" y="5405195"/>
              <a:ext cx="1892228" cy="401561"/>
            </a:xfrm>
            <a:prstGeom prst="rect">
              <a:avLst/>
            </a:prstGeom>
            <a:noFill/>
            <a:ln w="9525">
              <a:noFill/>
              <a:miter lim="800000"/>
              <a:headEnd/>
              <a:tailEnd/>
            </a:ln>
            <a:effectLs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Bef>
                  <a:spcPts val="988"/>
                </a:spcBef>
              </a:pPr>
              <a:r>
                <a:rPr lang="en-US" altLang="zh-CN" dirty="0">
                  <a:solidFill>
                    <a:srgbClr val="000000"/>
                  </a:solidFill>
                  <a:latin typeface="Times New Roman" pitchFamily="18" charset="0"/>
                  <a:cs typeface="Times New Roman" pitchFamily="18" charset="0"/>
                </a:rPr>
                <a:t>Complementary uses</a:t>
              </a:r>
              <a:endParaRPr lang="en-CA" dirty="0">
                <a:solidFill>
                  <a:srgbClr val="000000"/>
                </a:solidFill>
                <a:latin typeface="Times New Roman" pitchFamily="18" charset="0"/>
                <a:cs typeface="Times New Roman" pitchFamily="18" charset="0"/>
              </a:endParaRPr>
            </a:p>
          </p:txBody>
        </p:sp>
        <p:cxnSp>
          <p:nvCxnSpPr>
            <p:cNvPr id="30773" name="AutoShape 2090"/>
            <p:cNvCxnSpPr>
              <a:cxnSpLocks noChangeShapeType="1"/>
            </p:cNvCxnSpPr>
            <p:nvPr/>
          </p:nvCxnSpPr>
          <p:spPr bwMode="auto">
            <a:xfrm>
              <a:off x="6366560" y="5011160"/>
              <a:ext cx="842" cy="1146627"/>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30774" name="AutoShape 2091"/>
            <p:cNvCxnSpPr>
              <a:cxnSpLocks noChangeShapeType="1"/>
            </p:cNvCxnSpPr>
            <p:nvPr/>
          </p:nvCxnSpPr>
          <p:spPr bwMode="auto">
            <a:xfrm flipV="1">
              <a:off x="6365717" y="6156174"/>
              <a:ext cx="1909921" cy="10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53" name="Text Box 2092" descr="Light vertical"/>
            <p:cNvSpPr txBox="1">
              <a:spLocks noChangeArrowheads="1"/>
            </p:cNvSpPr>
            <p:nvPr/>
          </p:nvSpPr>
          <p:spPr bwMode="auto">
            <a:xfrm>
              <a:off x="6087696" y="5294457"/>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T</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54" name="Text Box 2093" descr="Light vertical"/>
            <p:cNvSpPr txBox="1">
              <a:spLocks noChangeArrowheads="1"/>
            </p:cNvSpPr>
            <p:nvPr/>
          </p:nvSpPr>
          <p:spPr bwMode="auto">
            <a:xfrm>
              <a:off x="7157656" y="6143810"/>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R</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55" name="Text Box 2094" descr="Light vertical"/>
            <p:cNvSpPr txBox="1">
              <a:spLocks noChangeArrowheads="1"/>
            </p:cNvSpPr>
            <p:nvPr/>
          </p:nvSpPr>
          <p:spPr bwMode="auto">
            <a:xfrm>
              <a:off x="6119711" y="6092741"/>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0</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cxnSp>
          <p:nvCxnSpPr>
            <p:cNvPr id="30778" name="AutoShape 2095"/>
            <p:cNvCxnSpPr>
              <a:cxnSpLocks noChangeShapeType="1"/>
            </p:cNvCxnSpPr>
            <p:nvPr/>
          </p:nvCxnSpPr>
          <p:spPr bwMode="auto">
            <a:xfrm flipV="1">
              <a:off x="6366560" y="5165441"/>
              <a:ext cx="1243513" cy="225777"/>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30779" name="AutoShape 2096"/>
            <p:cNvCxnSpPr>
              <a:cxnSpLocks noChangeShapeType="1"/>
            </p:cNvCxnSpPr>
            <p:nvPr/>
          </p:nvCxnSpPr>
          <p:spPr bwMode="auto">
            <a:xfrm flipH="1">
              <a:off x="7326154" y="5165441"/>
              <a:ext cx="283919" cy="991808"/>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58" name="Text Box 2097" descr="Light vertical"/>
            <p:cNvSpPr txBox="1">
              <a:spLocks noChangeArrowheads="1"/>
            </p:cNvSpPr>
            <p:nvPr/>
          </p:nvSpPr>
          <p:spPr bwMode="auto">
            <a:xfrm>
              <a:off x="6835826" y="4868705"/>
              <a:ext cx="391757" cy="239754"/>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F</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grpSp>
      <p:sp>
        <p:nvSpPr>
          <p:cNvPr id="30723" name="Rectangle 58"/>
          <p:cNvSpPr>
            <a:spLocks noChangeArrowheads="1"/>
          </p:cNvSpPr>
          <p:nvPr/>
        </p:nvSpPr>
        <p:spPr bwMode="auto">
          <a:xfrm>
            <a:off x="827584" y="108281"/>
            <a:ext cx="7877175" cy="50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50000"/>
              </a:lnSpc>
            </a:pPr>
            <a:r>
              <a:rPr lang="en-US" altLang="zh-CN" b="1">
                <a:solidFill>
                  <a:srgbClr val="000000"/>
                </a:solidFill>
                <a:latin typeface="Times New Roman" pitchFamily="18" charset="0"/>
                <a:cs typeface="Times New Roman" pitchFamily="18" charset="0"/>
              </a:rPr>
              <a:t>Figure 6.4: Types of production possibilities for two products on a tract of land</a:t>
            </a:r>
            <a:endParaRPr lang="en-CA" b="1">
              <a:solidFill>
                <a:srgbClr val="000000"/>
              </a:solidFill>
              <a:latin typeface="Times New Roman" pitchFamily="18" charset="0"/>
              <a:cs typeface="Times New Roman" pitchFamily="18" charset="0"/>
            </a:endParaRPr>
          </a:p>
        </p:txBody>
      </p:sp>
      <p:sp>
        <p:nvSpPr>
          <p:cNvPr id="61" name="Footer Placeholder 1"/>
          <p:cNvSpPr>
            <a:spLocks noGrp="1"/>
          </p:cNvSpPr>
          <p:nvPr>
            <p:ph type="ftr" sz="quarter" idx="11"/>
          </p:nvPr>
        </p:nvSpPr>
        <p:spPr>
          <a:xfrm>
            <a:off x="0" y="6492875"/>
            <a:ext cx="9144000" cy="365125"/>
          </a:xfrm>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r>
              <a:rPr lang="en-US" altLang="zh-CN">
                <a:solidFill>
                  <a:srgbClr val="898989"/>
                </a:solidFill>
                <a:latin typeface="Calibri" pitchFamily="34" charset="0"/>
              </a:rPr>
              <a:t>Adapted from </a:t>
            </a:r>
            <a:r>
              <a:rPr lang="en-US" altLang="zh-CN" i="1">
                <a:solidFill>
                  <a:srgbClr val="898989"/>
                </a:solidFill>
                <a:latin typeface="Calibri" pitchFamily="34" charset="0"/>
              </a:rPr>
              <a:t>Forest Economics </a:t>
            </a:r>
            <a:r>
              <a:rPr lang="en-US" altLang="zh-CN">
                <a:solidFill>
                  <a:srgbClr val="898989"/>
                </a:solidFill>
                <a:latin typeface="Calibri" pitchFamily="34" charset="0"/>
              </a:rPr>
              <a:t>by Daowei Zhang and Peter H. Pearse, published by UBC Press, 2011. </a:t>
            </a:r>
            <a:endParaRPr lang="en-CA">
              <a:solidFill>
                <a:srgbClr val="898989"/>
              </a:solidFill>
              <a:latin typeface="Calibri" pitchFamily="34" charset="0"/>
            </a:endParaRPr>
          </a:p>
        </p:txBody>
      </p:sp>
      <p:sp>
        <p:nvSpPr>
          <p:cNvPr id="4" name="文本框 3"/>
          <p:cNvSpPr txBox="1"/>
          <p:nvPr/>
        </p:nvSpPr>
        <p:spPr>
          <a:xfrm>
            <a:off x="3302318" y="1136100"/>
            <a:ext cx="5570756" cy="1015663"/>
          </a:xfrm>
          <a:prstGeom prst="rect">
            <a:avLst/>
          </a:prstGeom>
          <a:noFill/>
        </p:spPr>
        <p:txBody>
          <a:bodyPr wrap="none" rtlCol="0">
            <a:spAutoFit/>
          </a:bodyPr>
          <a:lstStyle/>
          <a:p>
            <a:r>
              <a:rPr lang="zh-CN" altLang="en-US" sz="2000" dirty="0">
                <a:latin typeface="黑体" panose="02010609060101010101" pitchFamily="49" charset="-122"/>
                <a:ea typeface="黑体" panose="02010609060101010101" pitchFamily="49" charset="-122"/>
              </a:rPr>
              <a:t>恒定替代性用途：两种产出的替代率保持不变</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一个林分里的薪柴和工业用材可能属于这种情况</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也比较少见</a:t>
            </a:r>
          </a:p>
        </p:txBody>
      </p:sp>
      <p:sp>
        <p:nvSpPr>
          <p:cNvPr id="6" name="文本框 5"/>
          <p:cNvSpPr txBox="1"/>
          <p:nvPr/>
        </p:nvSpPr>
        <p:spPr>
          <a:xfrm>
            <a:off x="3112858" y="3102593"/>
            <a:ext cx="5760216" cy="1015663"/>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相互独立性用途：两种用途之间互相不发生影响。可以在不相互发生损害的情况下进行生产。</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如森林的涵养水源用途和游憩用途之间</a:t>
            </a:r>
            <a:endParaRPr lang="en-US" altLang="zh-CN" sz="2000" dirty="0">
              <a:latin typeface="黑体" panose="02010609060101010101" pitchFamily="49" charset="-122"/>
              <a:ea typeface="黑体" panose="02010609060101010101" pitchFamily="49" charset="-122"/>
            </a:endParaRPr>
          </a:p>
        </p:txBody>
      </p:sp>
      <p:sp>
        <p:nvSpPr>
          <p:cNvPr id="16" name="文本框 15"/>
          <p:cNvSpPr txBox="1"/>
          <p:nvPr/>
        </p:nvSpPr>
        <p:spPr>
          <a:xfrm>
            <a:off x="2936778" y="4974921"/>
            <a:ext cx="6335280" cy="1323439"/>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互补性用途：一种用途能促进另一种用途价值的提高</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如木材生产管理过程中的林下经济</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仅有的相关点是在拐点处</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其它沿着边界线的点和边界线内的点技术上都是低效的</a:t>
            </a:r>
          </a:p>
        </p:txBody>
      </p:sp>
    </p:spTree>
    <p:extLst>
      <p:ext uri="{BB962C8B-B14F-4D97-AF65-F5344CB8AC3E}">
        <p14:creationId xmlns:p14="http://schemas.microsoft.com/office/powerpoint/2010/main" val="2790325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6"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wipe(down)">
                                      <p:cBhvr>
                                        <p:cTn id="19" dur="580">
                                          <p:stCondLst>
                                            <p:cond delay="0"/>
                                          </p:stCondLst>
                                        </p:cTn>
                                        <p:tgtEl>
                                          <p:spTgt spid="16"/>
                                        </p:tgtEl>
                                      </p:cBhvr>
                                    </p:animEffect>
                                    <p:anim calcmode="lin" valueType="num">
                                      <p:cBhvr>
                                        <p:cTn id="20" dur="1822" tmFilter="0,0; 0.14,0.36; 0.43,0.73; 0.71,0.91; 1.0,1.0">
                                          <p:stCondLst>
                                            <p:cond delay="0"/>
                                          </p:stCondLst>
                                        </p:cTn>
                                        <p:tgtEl>
                                          <p:spTgt spid="16"/>
                                        </p:tgtEl>
                                        <p:attrNameLst>
                                          <p:attrName>ppt_x</p:attrName>
                                        </p:attrNameLst>
                                      </p:cBhvr>
                                      <p:tavLst>
                                        <p:tav tm="0">
                                          <p:val>
                                            <p:strVal val="#ppt_x-0.25"/>
                                          </p:val>
                                        </p:tav>
                                        <p:tav tm="100000">
                                          <p:val>
                                            <p:strVal val="#ppt_x"/>
                                          </p:val>
                                        </p:tav>
                                      </p:tavLst>
                                    </p:anim>
                                    <p:anim calcmode="lin" valueType="num">
                                      <p:cBhvr>
                                        <p:cTn id="21" dur="664" tmFilter="0.0,0.0; 0.25,0.07; 0.50,0.2; 0.75,0.467; 1.0,1.0">
                                          <p:stCondLst>
                                            <p:cond delay="0"/>
                                          </p:stCondLst>
                                        </p:cTn>
                                        <p:tgtEl>
                                          <p:spTgt spid="16"/>
                                        </p:tgtEl>
                                        <p:attrNameLst>
                                          <p:attrName>ppt_y</p:attrName>
                                        </p:attrNameLst>
                                      </p:cBhvr>
                                      <p:tavLst>
                                        <p:tav tm="0" fmla="#ppt_y-sin(pi*$)/3">
                                          <p:val>
                                            <p:fltVal val="0.5"/>
                                          </p:val>
                                        </p:tav>
                                        <p:tav tm="100000">
                                          <p:val>
                                            <p:fltVal val="1"/>
                                          </p:val>
                                        </p:tav>
                                      </p:tavLst>
                                    </p:anim>
                                    <p:anim calcmode="lin" valueType="num">
                                      <p:cBhvr>
                                        <p:cTn id="22" dur="664" tmFilter="0, 0; 0.125,0.2665; 0.25,0.4; 0.375,0.465; 0.5,0.5;  0.625,0.535; 0.75,0.6; 0.875,0.7335; 1,1">
                                          <p:stCondLst>
                                            <p:cond delay="664"/>
                                          </p:stCondLst>
                                        </p:cTn>
                                        <p:tgtEl>
                                          <p:spTgt spid="16"/>
                                        </p:tgtEl>
                                        <p:attrNameLst>
                                          <p:attrName>ppt_y</p:attrName>
                                        </p:attrNameLst>
                                      </p:cBhvr>
                                      <p:tavLst>
                                        <p:tav tm="0" fmla="#ppt_y-sin(pi*$)/9">
                                          <p:val>
                                            <p:fltVal val="0"/>
                                          </p:val>
                                        </p:tav>
                                        <p:tav tm="100000">
                                          <p:val>
                                            <p:fltVal val="1"/>
                                          </p:val>
                                        </p:tav>
                                      </p:tavLst>
                                    </p:anim>
                                    <p:anim calcmode="lin" valueType="num">
                                      <p:cBhvr>
                                        <p:cTn id="23" dur="332" tmFilter="0, 0; 0.125,0.2665; 0.25,0.4; 0.375,0.465; 0.5,0.5;  0.625,0.535; 0.75,0.6; 0.875,0.7335; 1,1">
                                          <p:stCondLst>
                                            <p:cond delay="1324"/>
                                          </p:stCondLst>
                                        </p:cTn>
                                        <p:tgtEl>
                                          <p:spTgt spid="16"/>
                                        </p:tgtEl>
                                        <p:attrNameLst>
                                          <p:attrName>ppt_y</p:attrName>
                                        </p:attrNameLst>
                                      </p:cBhvr>
                                      <p:tavLst>
                                        <p:tav tm="0" fmla="#ppt_y-sin(pi*$)/27">
                                          <p:val>
                                            <p:fltVal val="0"/>
                                          </p:val>
                                        </p:tav>
                                        <p:tav tm="100000">
                                          <p:val>
                                            <p:fltVal val="1"/>
                                          </p:val>
                                        </p:tav>
                                      </p:tavLst>
                                    </p:anim>
                                    <p:anim calcmode="lin" valueType="num">
                                      <p:cBhvr>
                                        <p:cTn id="24" dur="164" tmFilter="0, 0; 0.125,0.2665; 0.25,0.4; 0.375,0.465; 0.5,0.5;  0.625,0.535; 0.75,0.6; 0.875,0.7335; 1,1">
                                          <p:stCondLst>
                                            <p:cond delay="1656"/>
                                          </p:stCondLst>
                                        </p:cTn>
                                        <p:tgtEl>
                                          <p:spTgt spid="16"/>
                                        </p:tgtEl>
                                        <p:attrNameLst>
                                          <p:attrName>ppt_y</p:attrName>
                                        </p:attrNameLst>
                                      </p:cBhvr>
                                      <p:tavLst>
                                        <p:tav tm="0" fmla="#ppt_y-sin(pi*$)/81">
                                          <p:val>
                                            <p:fltVal val="0"/>
                                          </p:val>
                                        </p:tav>
                                        <p:tav tm="100000">
                                          <p:val>
                                            <p:fltVal val="1"/>
                                          </p:val>
                                        </p:tav>
                                      </p:tavLst>
                                    </p:anim>
                                    <p:animScale>
                                      <p:cBhvr>
                                        <p:cTn id="25" dur="26">
                                          <p:stCondLst>
                                            <p:cond delay="650"/>
                                          </p:stCondLst>
                                        </p:cTn>
                                        <p:tgtEl>
                                          <p:spTgt spid="16"/>
                                        </p:tgtEl>
                                      </p:cBhvr>
                                      <p:to x="100000" y="60000"/>
                                    </p:animScale>
                                    <p:animScale>
                                      <p:cBhvr>
                                        <p:cTn id="26" dur="166" decel="50000">
                                          <p:stCondLst>
                                            <p:cond delay="676"/>
                                          </p:stCondLst>
                                        </p:cTn>
                                        <p:tgtEl>
                                          <p:spTgt spid="16"/>
                                        </p:tgtEl>
                                      </p:cBhvr>
                                      <p:to x="100000" y="100000"/>
                                    </p:animScale>
                                    <p:animScale>
                                      <p:cBhvr>
                                        <p:cTn id="27" dur="26">
                                          <p:stCondLst>
                                            <p:cond delay="1312"/>
                                          </p:stCondLst>
                                        </p:cTn>
                                        <p:tgtEl>
                                          <p:spTgt spid="16"/>
                                        </p:tgtEl>
                                      </p:cBhvr>
                                      <p:to x="100000" y="80000"/>
                                    </p:animScale>
                                    <p:animScale>
                                      <p:cBhvr>
                                        <p:cTn id="28" dur="166" decel="50000">
                                          <p:stCondLst>
                                            <p:cond delay="1338"/>
                                          </p:stCondLst>
                                        </p:cTn>
                                        <p:tgtEl>
                                          <p:spTgt spid="16"/>
                                        </p:tgtEl>
                                      </p:cBhvr>
                                      <p:to x="100000" y="100000"/>
                                    </p:animScale>
                                    <p:animScale>
                                      <p:cBhvr>
                                        <p:cTn id="29" dur="26">
                                          <p:stCondLst>
                                            <p:cond delay="1642"/>
                                          </p:stCondLst>
                                        </p:cTn>
                                        <p:tgtEl>
                                          <p:spTgt spid="16"/>
                                        </p:tgtEl>
                                      </p:cBhvr>
                                      <p:to x="100000" y="90000"/>
                                    </p:animScale>
                                    <p:animScale>
                                      <p:cBhvr>
                                        <p:cTn id="30" dur="166" decel="50000">
                                          <p:stCondLst>
                                            <p:cond delay="1668"/>
                                          </p:stCondLst>
                                        </p:cTn>
                                        <p:tgtEl>
                                          <p:spTgt spid="16"/>
                                        </p:tgtEl>
                                      </p:cBhvr>
                                      <p:to x="100000" y="100000"/>
                                    </p:animScale>
                                    <p:animScale>
                                      <p:cBhvr>
                                        <p:cTn id="31" dur="26">
                                          <p:stCondLst>
                                            <p:cond delay="1808"/>
                                          </p:stCondLst>
                                        </p:cTn>
                                        <p:tgtEl>
                                          <p:spTgt spid="16"/>
                                        </p:tgtEl>
                                      </p:cBhvr>
                                      <p:to x="100000" y="95000"/>
                                    </p:animScale>
                                    <p:animScale>
                                      <p:cBhvr>
                                        <p:cTn id="32" dur="166" decel="50000">
                                          <p:stCondLst>
                                            <p:cond delay="1834"/>
                                          </p:stCondLst>
                                        </p:cTn>
                                        <p:tgtEl>
                                          <p:spTgt spid="16"/>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16"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en-US" altLang="zh-CN" sz="2800" dirty="0"/>
              <a:t>2</a:t>
            </a:r>
            <a:r>
              <a:rPr lang="zh-CN" altLang="en-US" sz="2800" dirty="0"/>
              <a:t>、相对价值与最佳组合</a:t>
            </a:r>
            <a:br>
              <a:rPr lang="en-US" altLang="zh-CN" sz="2800" dirty="0"/>
            </a:br>
            <a:r>
              <a:rPr lang="en-US" altLang="zh-CN" sz="2800" dirty="0"/>
              <a:t>Relative Values and Optimum Combinations</a:t>
            </a:r>
            <a:endParaRPr lang="zh-CN" altLang="en-US" sz="2800" dirty="0"/>
          </a:p>
        </p:txBody>
      </p:sp>
      <p:sp>
        <p:nvSpPr>
          <p:cNvPr id="3" name="内容占位符 2"/>
          <p:cNvSpPr>
            <a:spLocks noGrp="1"/>
          </p:cNvSpPr>
          <p:nvPr>
            <p:ph idx="1"/>
          </p:nvPr>
        </p:nvSpPr>
        <p:spPr/>
        <p:txBody>
          <a:bodyPr/>
          <a:lstStyle/>
          <a:p>
            <a:r>
              <a:rPr lang="zh-CN" altLang="en-US" dirty="0"/>
              <a:t>同一块土地有两种用途</a:t>
            </a:r>
            <a:endParaRPr lang="en-US" altLang="zh-CN" dirty="0"/>
          </a:p>
          <a:p>
            <a:r>
              <a:rPr lang="zh-CN" altLang="en-US" dirty="0"/>
              <a:t>需要考虑两者之间如何来进行适当平衡</a:t>
            </a:r>
            <a:endParaRPr lang="en-US" altLang="zh-CN" dirty="0"/>
          </a:p>
          <a:p>
            <a:r>
              <a:rPr lang="zh-CN" altLang="en-US" dirty="0"/>
              <a:t>以获取最大地租为目标，需要考虑两种相互依赖产品的相对价值</a:t>
            </a:r>
            <a:endParaRPr lang="en-US" altLang="zh-CN" dirty="0"/>
          </a:p>
          <a:p>
            <a:r>
              <a:rPr lang="zh-CN" altLang="en-US" dirty="0"/>
              <a:t>假设：在木材生产产量（立方米）和森林游憩（天数）之间权衡</a:t>
            </a:r>
            <a:endParaRPr lang="en-US" altLang="zh-CN" dirty="0"/>
          </a:p>
          <a:p>
            <a:r>
              <a:rPr lang="zh-CN" altLang="en-US" dirty="0"/>
              <a:t>有：</a:t>
            </a:r>
          </a:p>
        </p:txBody>
      </p:sp>
    </p:spTree>
    <p:extLst>
      <p:ext uri="{BB962C8B-B14F-4D97-AF65-F5344CB8AC3E}">
        <p14:creationId xmlns:p14="http://schemas.microsoft.com/office/powerpoint/2010/main" val="280950238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1547664" y="4653328"/>
            <a:ext cx="1962224" cy="1728000"/>
          </a:xfrm>
          <a:prstGeom prst="rect">
            <a:avLst/>
          </a:prstGeom>
          <a:gradFill flip="none" rotWithShape="1">
            <a:gsLst>
              <a:gs pos="0">
                <a:schemeClr val="accent1">
                  <a:tint val="66000"/>
                  <a:satMod val="160000"/>
                  <a:alpha val="72000"/>
                </a:schemeClr>
              </a:gs>
              <a:gs pos="50000">
                <a:schemeClr val="accent1">
                  <a:tint val="44500"/>
                  <a:satMod val="160000"/>
                </a:schemeClr>
              </a:gs>
              <a:gs pos="100000">
                <a:schemeClr val="accent1">
                  <a:tint val="23500"/>
                  <a:satMod val="160000"/>
                </a:schemeClr>
              </a:gs>
            </a:gsLst>
            <a:lin ang="54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p:txBody>
          <a:bodyPr/>
          <a:lstStyle/>
          <a:p>
            <a:r>
              <a:rPr lang="zh-CN" altLang="en-US" dirty="0"/>
              <a:t>木材产量与森林游憩间的权衡</a:t>
            </a:r>
          </a:p>
        </p:txBody>
      </p:sp>
      <p:cxnSp>
        <p:nvCxnSpPr>
          <p:cNvPr id="4" name="直接箭头连接符 3"/>
          <p:cNvCxnSpPr/>
          <p:nvPr/>
        </p:nvCxnSpPr>
        <p:spPr>
          <a:xfrm flipV="1">
            <a:off x="1547664" y="1268760"/>
            <a:ext cx="0" cy="51125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直接箭头连接符 6"/>
          <p:cNvCxnSpPr/>
          <p:nvPr/>
        </p:nvCxnSpPr>
        <p:spPr>
          <a:xfrm>
            <a:off x="1547664" y="6381328"/>
            <a:ext cx="69847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文本框 7"/>
          <p:cNvSpPr txBox="1"/>
          <p:nvPr/>
        </p:nvSpPr>
        <p:spPr>
          <a:xfrm>
            <a:off x="467545" y="1268760"/>
            <a:ext cx="492443" cy="2873162"/>
          </a:xfrm>
          <a:prstGeom prst="rect">
            <a:avLst/>
          </a:prstGeom>
          <a:noFill/>
        </p:spPr>
        <p:txBody>
          <a:bodyPr vert="eaVert" wrap="square" rtlCol="0">
            <a:spAutoFit/>
          </a:bodyPr>
          <a:lstStyle/>
          <a:p>
            <a:r>
              <a:rPr lang="zh-CN" altLang="en-US" sz="2000" dirty="0">
                <a:latin typeface="黑体" panose="02010609060101010101" pitchFamily="49" charset="-122"/>
                <a:ea typeface="黑体" panose="02010609060101010101" pitchFamily="49" charset="-122"/>
              </a:rPr>
              <a:t>年木材产量（立方米）</a:t>
            </a:r>
          </a:p>
        </p:txBody>
      </p:sp>
      <p:sp>
        <p:nvSpPr>
          <p:cNvPr id="9" name="文本框 8"/>
          <p:cNvSpPr txBox="1"/>
          <p:nvPr/>
        </p:nvSpPr>
        <p:spPr>
          <a:xfrm>
            <a:off x="6372200" y="6381664"/>
            <a:ext cx="2492990" cy="400110"/>
          </a:xfrm>
          <a:prstGeom prst="rect">
            <a:avLst/>
          </a:prstGeom>
          <a:noFill/>
        </p:spPr>
        <p:txBody>
          <a:bodyPr wrap="none" rtlCol="0">
            <a:spAutoFit/>
          </a:bodyPr>
          <a:lstStyle/>
          <a:p>
            <a:r>
              <a:rPr lang="zh-CN" altLang="en-US" sz="2000" dirty="0">
                <a:latin typeface="黑体" panose="02010609060101010101" pitchFamily="49" charset="-122"/>
                <a:ea typeface="黑体" panose="02010609060101010101" pitchFamily="49" charset="-122"/>
              </a:rPr>
              <a:t>年森林游憩（天数）</a:t>
            </a:r>
          </a:p>
        </p:txBody>
      </p:sp>
      <p:sp>
        <p:nvSpPr>
          <p:cNvPr id="10" name="弧形 9"/>
          <p:cNvSpPr/>
          <p:nvPr/>
        </p:nvSpPr>
        <p:spPr>
          <a:xfrm>
            <a:off x="-1152637" y="3858376"/>
            <a:ext cx="5436605" cy="5403272"/>
          </a:xfrm>
          <a:prstGeom prst="arc">
            <a:avLst>
              <a:gd name="adj1" fmla="val 16200000"/>
              <a:gd name="adj2" fmla="val 21370455"/>
            </a:avLst>
          </a:pr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zh-CN" altLang="en-US"/>
          </a:p>
        </p:txBody>
      </p:sp>
      <p:sp>
        <p:nvSpPr>
          <p:cNvPr id="12" name="文本框 11"/>
          <p:cNvSpPr txBox="1"/>
          <p:nvPr/>
        </p:nvSpPr>
        <p:spPr>
          <a:xfrm>
            <a:off x="1252759" y="3624989"/>
            <a:ext cx="312906" cy="400110"/>
          </a:xfrm>
          <a:prstGeom prst="rect">
            <a:avLst/>
          </a:prstGeom>
          <a:noFill/>
        </p:spPr>
        <p:txBody>
          <a:bodyPr wrap="none" rtlCol="0">
            <a:spAutoFit/>
          </a:bodyPr>
          <a:lstStyle/>
          <a:p>
            <a:r>
              <a:rPr lang="en-US" altLang="zh-CN" sz="2000" dirty="0">
                <a:latin typeface="黑体" panose="02010609060101010101" pitchFamily="49" charset="-122"/>
                <a:ea typeface="黑体" panose="02010609060101010101" pitchFamily="49" charset="-122"/>
              </a:rPr>
              <a:t>T</a:t>
            </a:r>
            <a:endParaRPr lang="zh-CN" altLang="en-US" sz="2000" dirty="0">
              <a:latin typeface="黑体" panose="02010609060101010101" pitchFamily="49" charset="-122"/>
              <a:ea typeface="黑体" panose="02010609060101010101" pitchFamily="49" charset="-122"/>
            </a:endParaRPr>
          </a:p>
        </p:txBody>
      </p:sp>
      <p:sp>
        <p:nvSpPr>
          <p:cNvPr id="13" name="文本框 12"/>
          <p:cNvSpPr txBox="1"/>
          <p:nvPr/>
        </p:nvSpPr>
        <p:spPr>
          <a:xfrm>
            <a:off x="4091513" y="6359957"/>
            <a:ext cx="312906" cy="400110"/>
          </a:xfrm>
          <a:prstGeom prst="rect">
            <a:avLst/>
          </a:prstGeom>
          <a:noFill/>
        </p:spPr>
        <p:txBody>
          <a:bodyPr wrap="none" rtlCol="0">
            <a:spAutoFit/>
          </a:bodyPr>
          <a:lstStyle/>
          <a:p>
            <a:r>
              <a:rPr lang="en-US" altLang="zh-CN" sz="2000" dirty="0">
                <a:latin typeface="黑体" panose="02010609060101010101" pitchFamily="49" charset="-122"/>
                <a:ea typeface="黑体" panose="02010609060101010101" pitchFamily="49" charset="-122"/>
              </a:rPr>
              <a:t>R</a:t>
            </a:r>
            <a:endParaRPr lang="zh-CN" altLang="en-US" sz="2000" dirty="0">
              <a:latin typeface="黑体" panose="02010609060101010101" pitchFamily="49" charset="-122"/>
              <a:ea typeface="黑体" panose="02010609060101010101" pitchFamily="49" charset="-122"/>
            </a:endParaRPr>
          </a:p>
        </p:txBody>
      </p:sp>
      <p:cxnSp>
        <p:nvCxnSpPr>
          <p:cNvPr id="15" name="直接连接符 14"/>
          <p:cNvCxnSpPr/>
          <p:nvPr/>
        </p:nvCxnSpPr>
        <p:spPr>
          <a:xfrm>
            <a:off x="1529661" y="2276872"/>
            <a:ext cx="3474387" cy="4104456"/>
          </a:xfrm>
          <a:prstGeom prst="line">
            <a:avLst/>
          </a:prstGeom>
        </p:spPr>
        <p:style>
          <a:lnRef idx="3">
            <a:schemeClr val="accent4"/>
          </a:lnRef>
          <a:fillRef idx="0">
            <a:schemeClr val="accent4"/>
          </a:fillRef>
          <a:effectRef idx="2">
            <a:schemeClr val="accent4"/>
          </a:effectRef>
          <a:fontRef idx="minor">
            <a:schemeClr val="tx1"/>
          </a:fontRef>
        </p:style>
      </p:cxnSp>
      <p:sp>
        <p:nvSpPr>
          <p:cNvPr id="16" name="文本框 15"/>
          <p:cNvSpPr txBox="1"/>
          <p:nvPr/>
        </p:nvSpPr>
        <p:spPr>
          <a:xfrm>
            <a:off x="1115616" y="2060848"/>
            <a:ext cx="397866" cy="400110"/>
          </a:xfrm>
          <a:prstGeom prst="rect">
            <a:avLst/>
          </a:prstGeom>
          <a:noFill/>
        </p:spPr>
        <p:txBody>
          <a:bodyPr wrap="none" rtlCol="0">
            <a:spAutoFit/>
          </a:bodyPr>
          <a:lstStyle/>
          <a:p>
            <a:r>
              <a:rPr lang="en-US" altLang="zh-CN" sz="2000" dirty="0" err="1">
                <a:latin typeface="黑体" panose="02010609060101010101" pitchFamily="49" charset="-122"/>
                <a:ea typeface="黑体" panose="02010609060101010101" pitchFamily="49" charset="-122"/>
              </a:rPr>
              <a:t>V</a:t>
            </a:r>
            <a:r>
              <a:rPr lang="en-US" altLang="zh-CN" sz="2000" baseline="-25000" dirty="0" err="1">
                <a:latin typeface="黑体" panose="02010609060101010101" pitchFamily="49" charset="-122"/>
                <a:ea typeface="黑体" panose="02010609060101010101" pitchFamily="49" charset="-122"/>
              </a:rPr>
              <a:t>t</a:t>
            </a:r>
            <a:endParaRPr lang="zh-CN" altLang="en-US" sz="2000" baseline="-25000" dirty="0">
              <a:latin typeface="黑体" panose="02010609060101010101" pitchFamily="49" charset="-122"/>
              <a:ea typeface="黑体" panose="02010609060101010101" pitchFamily="49" charset="-122"/>
            </a:endParaRPr>
          </a:p>
        </p:txBody>
      </p:sp>
      <p:sp>
        <p:nvSpPr>
          <p:cNvPr id="17" name="文本框 16"/>
          <p:cNvSpPr txBox="1"/>
          <p:nvPr/>
        </p:nvSpPr>
        <p:spPr>
          <a:xfrm>
            <a:off x="4905996" y="6384667"/>
            <a:ext cx="397866" cy="400110"/>
          </a:xfrm>
          <a:prstGeom prst="rect">
            <a:avLst/>
          </a:prstGeom>
          <a:noFill/>
        </p:spPr>
        <p:txBody>
          <a:bodyPr wrap="none" rtlCol="0">
            <a:spAutoFit/>
          </a:bodyPr>
          <a:lstStyle/>
          <a:p>
            <a:r>
              <a:rPr lang="en-US" altLang="zh-CN" sz="2000" dirty="0">
                <a:latin typeface="黑体" panose="02010609060101010101" pitchFamily="49" charset="-122"/>
                <a:ea typeface="黑体" panose="02010609060101010101" pitchFamily="49" charset="-122"/>
              </a:rPr>
              <a:t>V</a:t>
            </a:r>
            <a:r>
              <a:rPr lang="en-US" altLang="zh-CN" sz="2000" baseline="-25000" dirty="0">
                <a:latin typeface="黑体" panose="02010609060101010101" pitchFamily="49" charset="-122"/>
                <a:ea typeface="黑体" panose="02010609060101010101" pitchFamily="49" charset="-122"/>
              </a:rPr>
              <a:t>R</a:t>
            </a:r>
            <a:endParaRPr lang="zh-CN" altLang="en-US" sz="2000" baseline="-25000" dirty="0">
              <a:latin typeface="黑体" panose="02010609060101010101" pitchFamily="49" charset="-122"/>
              <a:ea typeface="黑体" panose="02010609060101010101" pitchFamily="49" charset="-122"/>
            </a:endParaRPr>
          </a:p>
        </p:txBody>
      </p:sp>
      <p:sp>
        <p:nvSpPr>
          <p:cNvPr id="18" name="椭圆 17"/>
          <p:cNvSpPr/>
          <p:nvPr/>
        </p:nvSpPr>
        <p:spPr>
          <a:xfrm>
            <a:off x="3455888" y="4581128"/>
            <a:ext cx="108000" cy="108000"/>
          </a:xfrm>
          <a:prstGeom prst="ellipse">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p>
        </p:txBody>
      </p:sp>
      <p:sp>
        <p:nvSpPr>
          <p:cNvPr id="20" name="文本框 19"/>
          <p:cNvSpPr txBox="1"/>
          <p:nvPr/>
        </p:nvSpPr>
        <p:spPr>
          <a:xfrm>
            <a:off x="1252759" y="4461111"/>
            <a:ext cx="312906" cy="400110"/>
          </a:xfrm>
          <a:prstGeom prst="rect">
            <a:avLst/>
          </a:prstGeom>
          <a:noFill/>
        </p:spPr>
        <p:txBody>
          <a:bodyPr wrap="none" rtlCol="0">
            <a:spAutoFit/>
          </a:bodyPr>
          <a:lstStyle/>
          <a:p>
            <a:r>
              <a:rPr lang="en-US" altLang="zh-CN" sz="2000" dirty="0">
                <a:latin typeface="黑体" panose="02010609060101010101" pitchFamily="49" charset="-122"/>
                <a:ea typeface="黑体" panose="02010609060101010101" pitchFamily="49" charset="-122"/>
              </a:rPr>
              <a:t>y</a:t>
            </a:r>
            <a:endParaRPr lang="zh-CN" altLang="en-US" sz="2000" dirty="0">
              <a:latin typeface="黑体" panose="02010609060101010101" pitchFamily="49" charset="-122"/>
              <a:ea typeface="黑体" panose="02010609060101010101" pitchFamily="49" charset="-122"/>
            </a:endParaRPr>
          </a:p>
        </p:txBody>
      </p:sp>
      <p:sp>
        <p:nvSpPr>
          <p:cNvPr id="21" name="文本框 20"/>
          <p:cNvSpPr txBox="1"/>
          <p:nvPr/>
        </p:nvSpPr>
        <p:spPr>
          <a:xfrm>
            <a:off x="3292851" y="6359957"/>
            <a:ext cx="312906" cy="400110"/>
          </a:xfrm>
          <a:prstGeom prst="rect">
            <a:avLst/>
          </a:prstGeom>
          <a:noFill/>
        </p:spPr>
        <p:txBody>
          <a:bodyPr wrap="none" rtlCol="0">
            <a:spAutoFit/>
          </a:bodyPr>
          <a:lstStyle/>
          <a:p>
            <a:r>
              <a:rPr lang="en-US" altLang="zh-CN" sz="2000" dirty="0">
                <a:latin typeface="黑体" panose="02010609060101010101" pitchFamily="49" charset="-122"/>
                <a:ea typeface="黑体" panose="02010609060101010101" pitchFamily="49" charset="-122"/>
              </a:rPr>
              <a:t>x</a:t>
            </a:r>
            <a:endParaRPr lang="zh-CN" altLang="en-US" sz="2000" dirty="0">
              <a:latin typeface="黑体" panose="02010609060101010101" pitchFamily="49" charset="-122"/>
              <a:ea typeface="黑体" panose="02010609060101010101" pitchFamily="49" charset="-122"/>
            </a:endParaRPr>
          </a:p>
        </p:txBody>
      </p:sp>
      <p:sp>
        <p:nvSpPr>
          <p:cNvPr id="22" name="文本框 21"/>
          <p:cNvSpPr txBox="1"/>
          <p:nvPr/>
        </p:nvSpPr>
        <p:spPr>
          <a:xfrm>
            <a:off x="3455888" y="3673465"/>
            <a:ext cx="5678517" cy="1015663"/>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此时，两种产品实物生产的替代率刚好等于价值之间的替代率，即边际转换率刚好等于边际价值之比</a:t>
            </a:r>
            <a:r>
              <a:rPr lang="en-US" altLang="zh-CN" sz="2000" dirty="0">
                <a:latin typeface="黑体" panose="02010609060101010101" pitchFamily="49" charset="-122"/>
                <a:ea typeface="黑体" panose="02010609060101010101" pitchFamily="49" charset="-122"/>
              </a:rPr>
              <a:t>——</a:t>
            </a:r>
            <a:r>
              <a:rPr lang="zh-CN" altLang="en-US" sz="2000" dirty="0">
                <a:latin typeface="黑体" panose="02010609060101010101" pitchFamily="49" charset="-122"/>
                <a:ea typeface="黑体" panose="02010609060101010101" pitchFamily="49" charset="-122"/>
              </a:rPr>
              <a:t>实现最佳组合，产生的总价值最高</a:t>
            </a:r>
          </a:p>
        </p:txBody>
      </p:sp>
      <p:sp>
        <p:nvSpPr>
          <p:cNvPr id="23" name="文本框 22"/>
          <p:cNvSpPr txBox="1"/>
          <p:nvPr/>
        </p:nvSpPr>
        <p:spPr>
          <a:xfrm>
            <a:off x="1979712" y="1556792"/>
            <a:ext cx="6853158" cy="400110"/>
          </a:xfrm>
          <a:prstGeom prst="rect">
            <a:avLst/>
          </a:prstGeom>
          <a:noFill/>
        </p:spPr>
        <p:txBody>
          <a:bodyPr wrap="none" rtlCol="0">
            <a:spAutoFit/>
          </a:bodyPr>
          <a:lstStyle/>
          <a:p>
            <a:r>
              <a:rPr lang="zh-CN" altLang="en-US" sz="2000" dirty="0">
                <a:latin typeface="黑体" panose="02010609060101010101" pitchFamily="49" charset="-122"/>
                <a:ea typeface="黑体" panose="02010609060101010101" pitchFamily="49" charset="-122"/>
              </a:rPr>
              <a:t>木材和游乐间的相对价值：</a:t>
            </a:r>
            <a:r>
              <a:rPr lang="en-US" altLang="zh-CN" sz="2000" dirty="0" err="1">
                <a:latin typeface="黑体" panose="02010609060101010101" pitchFamily="49" charset="-122"/>
                <a:ea typeface="黑体" panose="02010609060101010101" pitchFamily="49" charset="-122"/>
              </a:rPr>
              <a:t>V</a:t>
            </a:r>
            <a:r>
              <a:rPr lang="en-US" altLang="zh-CN" sz="2000" baseline="-25000" dirty="0" err="1">
                <a:latin typeface="黑体" panose="02010609060101010101" pitchFamily="49" charset="-122"/>
                <a:ea typeface="黑体" panose="02010609060101010101" pitchFamily="49" charset="-122"/>
              </a:rPr>
              <a:t>t</a:t>
            </a:r>
            <a:r>
              <a:rPr lang="zh-CN" altLang="en-US" sz="2000" dirty="0">
                <a:latin typeface="黑体" panose="02010609060101010101" pitchFamily="49" charset="-122"/>
                <a:ea typeface="黑体" panose="02010609060101010101" pitchFamily="49" charset="-122"/>
              </a:rPr>
              <a:t>的木材与</a:t>
            </a:r>
            <a:r>
              <a:rPr lang="en-US" altLang="zh-CN" sz="2000" dirty="0">
                <a:latin typeface="黑体" panose="02010609060101010101" pitchFamily="49" charset="-122"/>
                <a:ea typeface="黑体" panose="02010609060101010101" pitchFamily="49" charset="-122"/>
              </a:rPr>
              <a:t>V</a:t>
            </a:r>
            <a:r>
              <a:rPr lang="en-US" altLang="zh-CN" sz="2000" baseline="-25000" dirty="0">
                <a:latin typeface="黑体" panose="02010609060101010101" pitchFamily="49" charset="-122"/>
                <a:ea typeface="黑体" panose="02010609060101010101" pitchFamily="49" charset="-122"/>
              </a:rPr>
              <a:t>R</a:t>
            </a:r>
            <a:r>
              <a:rPr lang="zh-CN" altLang="en-US" sz="2000" dirty="0">
                <a:latin typeface="黑体" panose="02010609060101010101" pitchFamily="49" charset="-122"/>
                <a:ea typeface="黑体" panose="02010609060101010101" pitchFamily="49" charset="-122"/>
              </a:rPr>
              <a:t>的游乐价值相等。</a:t>
            </a:r>
          </a:p>
        </p:txBody>
      </p:sp>
    </p:spTree>
    <p:extLst>
      <p:ext uri="{BB962C8B-B14F-4D97-AF65-F5344CB8AC3E}">
        <p14:creationId xmlns:p14="http://schemas.microsoft.com/office/powerpoint/2010/main" val="19588780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left)">
                                      <p:cBhvr>
                                        <p:cTn id="7" dur="500"/>
                                        <p:tgtEl>
                                          <p:spTgt spid="10"/>
                                        </p:tgtEl>
                                      </p:cBhvr>
                                    </p:animEffect>
                                  </p:childTnLst>
                                </p:cTn>
                              </p:par>
                              <p:par>
                                <p:cTn id="8" presetID="1"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13"/>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22" presetClass="entr" presetSubtype="8" fill="hold" nodeType="click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wipe(left)">
                                      <p:cBhvr>
                                        <p:cTn id="16" dur="500"/>
                                        <p:tgtEl>
                                          <p:spTgt spid="15"/>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500"/>
                                        <p:tgtEl>
                                          <p:spTgt spid="23"/>
                                        </p:tgtEl>
                                      </p:cBhvr>
                                    </p:animEffect>
                                  </p:childTnLst>
                                </p:cTn>
                              </p:par>
                              <p:par>
                                <p:cTn id="20" presetID="1" presetClass="entr" presetSubtype="0" fill="hold" grpId="0" nodeType="withEffect">
                                  <p:stCondLst>
                                    <p:cond delay="0"/>
                                  </p:stCondLst>
                                  <p:childTnLst>
                                    <p:set>
                                      <p:cBhvr>
                                        <p:cTn id="21" dur="1" fill="hold">
                                          <p:stCondLst>
                                            <p:cond delay="0"/>
                                          </p:stCondLst>
                                        </p:cTn>
                                        <p:tgtEl>
                                          <p:spTgt spid="16"/>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childTnLst>
                                </p:cTn>
                              </p:par>
                              <p:par>
                                <p:cTn id="24" presetID="1" presetClass="entr" presetSubtype="0" fill="hold" grpId="0" nodeType="withEffect">
                                  <p:stCondLst>
                                    <p:cond delay="0"/>
                                  </p:stCondLst>
                                  <p:childTnLst>
                                    <p:set>
                                      <p:cBhvr>
                                        <p:cTn id="25" dur="1" fill="hold">
                                          <p:stCondLst>
                                            <p:cond delay="0"/>
                                          </p:stCondLst>
                                        </p:cTn>
                                        <p:tgtEl>
                                          <p:spTgt spid="18"/>
                                        </p:tgtEl>
                                        <p:attrNameLst>
                                          <p:attrName>style.visibility</p:attrName>
                                        </p:attrNameLst>
                                      </p:cBhvr>
                                      <p:to>
                                        <p:strVal val="visible"/>
                                      </p:to>
                                    </p:set>
                                  </p:childTnLst>
                                </p:cTn>
                              </p:par>
                              <p:par>
                                <p:cTn id="26" presetID="27" presetClass="emph" presetSubtype="0" repeatCount="indefinite" fill="remove" grpId="1" nodeType="withEffect">
                                  <p:stCondLst>
                                    <p:cond delay="0"/>
                                  </p:stCondLst>
                                  <p:endCondLst>
                                    <p:cond evt="onNext" delay="0">
                                      <p:tgtEl>
                                        <p:sldTgt/>
                                      </p:tgtEl>
                                    </p:cond>
                                  </p:endCondLst>
                                  <p:childTnLst>
                                    <p:animClr clrSpc="rgb" dir="cw">
                                      <p:cBhvr override="childStyle">
                                        <p:cTn id="27" dur="250" autoRev="1" fill="remove"/>
                                        <p:tgtEl>
                                          <p:spTgt spid="18"/>
                                        </p:tgtEl>
                                        <p:attrNameLst>
                                          <p:attrName>style.color</p:attrName>
                                        </p:attrNameLst>
                                      </p:cBhvr>
                                      <p:to>
                                        <a:srgbClr val="AAE2F8"/>
                                      </p:to>
                                    </p:animClr>
                                    <p:animClr clrSpc="rgb" dir="cw">
                                      <p:cBhvr>
                                        <p:cTn id="28" dur="250" autoRev="1" fill="remove"/>
                                        <p:tgtEl>
                                          <p:spTgt spid="18"/>
                                        </p:tgtEl>
                                        <p:attrNameLst>
                                          <p:attrName>fillcolor</p:attrName>
                                        </p:attrNameLst>
                                      </p:cBhvr>
                                      <p:to>
                                        <a:srgbClr val="AAE2F8"/>
                                      </p:to>
                                    </p:animClr>
                                    <p:set>
                                      <p:cBhvr>
                                        <p:cTn id="29" dur="250" autoRev="1" fill="remove"/>
                                        <p:tgtEl>
                                          <p:spTgt spid="18"/>
                                        </p:tgtEl>
                                        <p:attrNameLst>
                                          <p:attrName>fill.type</p:attrName>
                                        </p:attrNameLst>
                                      </p:cBhvr>
                                      <p:to>
                                        <p:strVal val="solid"/>
                                      </p:to>
                                    </p:set>
                                    <p:set>
                                      <p:cBhvr>
                                        <p:cTn id="30" dur="250" autoRev="1" fill="remove"/>
                                        <p:tgtEl>
                                          <p:spTgt spid="18"/>
                                        </p:tgtEl>
                                        <p:attrNameLst>
                                          <p:attrName>fill.on</p:attrName>
                                        </p:attrNameLst>
                                      </p:cBhvr>
                                      <p:to>
                                        <p:strVal val="true"/>
                                      </p:to>
                                    </p:set>
                                  </p:childTnLst>
                                </p:cTn>
                              </p:par>
                              <p:par>
                                <p:cTn id="31" presetID="10" presetClass="entr" presetSubtype="0" fill="hold" grpId="0" nodeType="with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500"/>
                                        <p:tgtEl>
                                          <p:spTgt spid="19"/>
                                        </p:tgtEl>
                                      </p:cBhvr>
                                    </p:animEffect>
                                  </p:childTnLst>
                                </p:cTn>
                              </p:par>
                              <p:par>
                                <p:cTn id="34" presetID="1" presetClass="entr" presetSubtype="0" fill="hold" grpId="0" nodeType="withEffect">
                                  <p:stCondLst>
                                    <p:cond delay="0"/>
                                  </p:stCondLst>
                                  <p:childTnLst>
                                    <p:set>
                                      <p:cBhvr>
                                        <p:cTn id="35" dur="1" fill="hold">
                                          <p:stCondLst>
                                            <p:cond delay="0"/>
                                          </p:stCondLst>
                                        </p:cTn>
                                        <p:tgtEl>
                                          <p:spTgt spid="20"/>
                                        </p:tgtEl>
                                        <p:attrNameLst>
                                          <p:attrName>style.visibility</p:attrName>
                                        </p:attrNameLst>
                                      </p:cBhvr>
                                      <p:to>
                                        <p:strVal val="visible"/>
                                      </p:to>
                                    </p:set>
                                  </p:childTnLst>
                                </p:cTn>
                              </p:par>
                              <p:par>
                                <p:cTn id="36" presetID="1" presetClass="entr" presetSubtype="0" fill="hold" grpId="0" nodeType="withEffect">
                                  <p:stCondLst>
                                    <p:cond delay="0"/>
                                  </p:stCondLst>
                                  <p:childTnLst>
                                    <p:set>
                                      <p:cBhvr>
                                        <p:cTn id="37" dur="1" fill="hold">
                                          <p:stCondLst>
                                            <p:cond delay="0"/>
                                          </p:stCondLst>
                                        </p:cTn>
                                        <p:tgtEl>
                                          <p:spTgt spid="21"/>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2"/>
                                        </p:tgtEl>
                                        <p:attrNameLst>
                                          <p:attrName>style.visibility</p:attrName>
                                        </p:attrNameLst>
                                      </p:cBhvr>
                                      <p:to>
                                        <p:strVal val="visible"/>
                                      </p:to>
                                    </p:set>
                                    <p:animEffect transition="in" filter="fade">
                                      <p:cBhvr>
                                        <p:cTn id="42"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P spid="10" grpId="0" animBg="1"/>
      <p:bldP spid="12" grpId="0"/>
      <p:bldP spid="13" grpId="0"/>
      <p:bldP spid="16" grpId="0"/>
      <p:bldP spid="17" grpId="0"/>
      <p:bldP spid="18" grpId="0" animBg="1"/>
      <p:bldP spid="18" grpId="1" animBg="1"/>
      <p:bldP spid="20" grpId="0"/>
      <p:bldP spid="21" grpId="0"/>
      <p:bldP spid="22" grpId="0"/>
      <p:bldP spid="2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其它生产可能性形式的最佳方法</a:t>
            </a:r>
          </a:p>
        </p:txBody>
      </p:sp>
      <p:grpSp>
        <p:nvGrpSpPr>
          <p:cNvPr id="3" name="组合 2"/>
          <p:cNvGrpSpPr/>
          <p:nvPr/>
        </p:nvGrpSpPr>
        <p:grpSpPr>
          <a:xfrm>
            <a:off x="179513" y="1484785"/>
            <a:ext cx="3024336" cy="2016224"/>
            <a:chOff x="1834816" y="2838859"/>
            <a:chExt cx="2711969" cy="1598182"/>
          </a:xfrm>
        </p:grpSpPr>
        <p:cxnSp>
          <p:nvCxnSpPr>
            <p:cNvPr id="4" name="AutoShape 2054"/>
            <p:cNvCxnSpPr>
              <a:cxnSpLocks noChangeShapeType="1"/>
            </p:cNvCxnSpPr>
            <p:nvPr/>
          </p:nvCxnSpPr>
          <p:spPr bwMode="auto">
            <a:xfrm>
              <a:off x="2258587" y="2838859"/>
              <a:ext cx="842" cy="138691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5" name="AutoShape 2055"/>
            <p:cNvCxnSpPr>
              <a:cxnSpLocks noChangeShapeType="1"/>
            </p:cNvCxnSpPr>
            <p:nvPr/>
          </p:nvCxnSpPr>
          <p:spPr bwMode="auto">
            <a:xfrm>
              <a:off x="2258587" y="4225777"/>
              <a:ext cx="2288198" cy="53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6" name="Text Box 2056" descr="Light vertical"/>
            <p:cNvSpPr txBox="1">
              <a:spLocks noChangeArrowheads="1"/>
            </p:cNvSpPr>
            <p:nvPr/>
          </p:nvSpPr>
          <p:spPr bwMode="auto">
            <a:xfrm>
              <a:off x="1834816" y="3000128"/>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T</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7" name="Text Box 2057" descr="Light vertical"/>
            <p:cNvSpPr txBox="1">
              <a:spLocks noChangeArrowheads="1"/>
            </p:cNvSpPr>
            <p:nvPr/>
          </p:nvSpPr>
          <p:spPr bwMode="auto">
            <a:xfrm>
              <a:off x="3884590" y="4211801"/>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R</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8" name="Text Box 2058"/>
            <p:cNvSpPr txBox="1">
              <a:spLocks noChangeArrowheads="1"/>
            </p:cNvSpPr>
            <p:nvPr/>
          </p:nvSpPr>
          <p:spPr bwMode="auto">
            <a:xfrm>
              <a:off x="2428770" y="3451146"/>
              <a:ext cx="2035451" cy="252656"/>
            </a:xfrm>
            <a:prstGeom prst="rect">
              <a:avLst/>
            </a:prstGeom>
            <a:noFill/>
            <a:ln w="9525">
              <a:noFill/>
              <a:miter lim="800000"/>
              <a:headEnd/>
              <a:tailEnd/>
            </a:ln>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dirty="0">
                  <a:solidFill>
                    <a:srgbClr val="000000"/>
                  </a:solidFill>
                  <a:latin typeface="Times New Roman" pitchFamily="18" charset="0"/>
                  <a:cs typeface="Times New Roman" pitchFamily="18" charset="0"/>
                </a:rPr>
                <a:t>Mutually exclusive uses</a:t>
              </a:r>
              <a:endParaRPr lang="en-CA" dirty="0">
                <a:solidFill>
                  <a:srgbClr val="000000"/>
                </a:solidFill>
                <a:latin typeface="Times New Roman" pitchFamily="18" charset="0"/>
                <a:cs typeface="Times New Roman" pitchFamily="18" charset="0"/>
              </a:endParaRPr>
            </a:p>
          </p:txBody>
        </p:sp>
        <p:sp>
          <p:nvSpPr>
            <p:cNvPr id="9" name="Text Box 2059" descr="Light vertical"/>
            <p:cNvSpPr txBox="1">
              <a:spLocks noChangeArrowheads="1"/>
            </p:cNvSpPr>
            <p:nvPr/>
          </p:nvSpPr>
          <p:spPr bwMode="auto">
            <a:xfrm>
              <a:off x="3195434" y="3000128"/>
              <a:ext cx="481061" cy="507999"/>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B</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10" name="Text Box 2060" descr="Light vertical"/>
            <p:cNvSpPr txBox="1">
              <a:spLocks noChangeArrowheads="1"/>
            </p:cNvSpPr>
            <p:nvPr/>
          </p:nvSpPr>
          <p:spPr bwMode="auto">
            <a:xfrm>
              <a:off x="2012581" y="4160732"/>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0</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cxnSp>
          <p:nvCxnSpPr>
            <p:cNvPr id="11" name="AutoShape 2061"/>
            <p:cNvCxnSpPr>
              <a:cxnSpLocks noChangeShapeType="1"/>
            </p:cNvCxnSpPr>
            <p:nvPr/>
          </p:nvCxnSpPr>
          <p:spPr bwMode="auto">
            <a:xfrm>
              <a:off x="2271225" y="3088827"/>
              <a:ext cx="842" cy="1136951"/>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2" name="AutoShape 2062"/>
            <p:cNvCxnSpPr>
              <a:cxnSpLocks noChangeShapeType="1"/>
            </p:cNvCxnSpPr>
            <p:nvPr/>
          </p:nvCxnSpPr>
          <p:spPr bwMode="auto">
            <a:xfrm>
              <a:off x="2272067" y="4217176"/>
              <a:ext cx="1768383" cy="53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3" name="Oval 23"/>
            <p:cNvSpPr>
              <a:spLocks noChangeArrowheads="1"/>
            </p:cNvSpPr>
            <p:nvPr/>
          </p:nvSpPr>
          <p:spPr bwMode="auto">
            <a:xfrm>
              <a:off x="2230785" y="3062486"/>
              <a:ext cx="53919" cy="34942"/>
            </a:xfrm>
            <a:prstGeom prst="ellipse">
              <a:avLst/>
            </a:prstGeom>
            <a:solidFill>
              <a:sysClr val="window" lastClr="FFFFFF">
                <a:lumMod val="100000"/>
                <a:lumOff val="0"/>
              </a:sysClr>
            </a:solidFill>
            <a:ln w="9525">
              <a:solidFill>
                <a:srgbClr val="000000"/>
              </a:solidFill>
              <a:round/>
              <a:headEnd/>
              <a:tailEnd/>
            </a:ln>
          </p:spPr>
          <p:txBody>
            <a:bodyPr/>
            <a:lstStyle/>
            <a:p>
              <a:endParaRPr lang="en-CA">
                <a:solidFill>
                  <a:srgbClr val="000000"/>
                </a:solidFill>
                <a:latin typeface="Times New Roman" pitchFamily="18" charset="0"/>
                <a:cs typeface="Times New Roman" pitchFamily="18" charset="0"/>
              </a:endParaRPr>
            </a:p>
          </p:txBody>
        </p:sp>
        <p:sp>
          <p:nvSpPr>
            <p:cNvPr id="14" name="Oval 24"/>
            <p:cNvSpPr>
              <a:spLocks noChangeArrowheads="1"/>
            </p:cNvSpPr>
            <p:nvPr/>
          </p:nvSpPr>
          <p:spPr bwMode="auto">
            <a:xfrm>
              <a:off x="4027813" y="4210188"/>
              <a:ext cx="53919" cy="33329"/>
            </a:xfrm>
            <a:prstGeom prst="ellipse">
              <a:avLst/>
            </a:prstGeom>
            <a:solidFill>
              <a:sysClr val="window" lastClr="FFFFFF">
                <a:lumMod val="100000"/>
                <a:lumOff val="0"/>
              </a:sysClr>
            </a:solidFill>
            <a:ln w="9525">
              <a:solidFill>
                <a:srgbClr val="000000"/>
              </a:solidFill>
              <a:round/>
              <a:headEnd/>
              <a:tailEnd/>
            </a:ln>
          </p:spPr>
          <p:txBody>
            <a:bodyPr/>
            <a:lstStyle/>
            <a:p>
              <a:endParaRPr lang="en-CA">
                <a:solidFill>
                  <a:srgbClr val="000000"/>
                </a:solidFill>
                <a:latin typeface="Times New Roman" pitchFamily="18" charset="0"/>
                <a:cs typeface="Times New Roman" pitchFamily="18" charset="0"/>
              </a:endParaRPr>
            </a:p>
          </p:txBody>
        </p:sp>
      </p:grpSp>
      <p:grpSp>
        <p:nvGrpSpPr>
          <p:cNvPr id="15" name="组合 14"/>
          <p:cNvGrpSpPr/>
          <p:nvPr/>
        </p:nvGrpSpPr>
        <p:grpSpPr>
          <a:xfrm>
            <a:off x="3111775" y="1636381"/>
            <a:ext cx="3318720" cy="1800201"/>
            <a:chOff x="5229201" y="2838859"/>
            <a:chExt cx="2949551" cy="1598182"/>
          </a:xfrm>
        </p:grpSpPr>
        <p:cxnSp>
          <p:nvCxnSpPr>
            <p:cNvPr id="16" name="AutoShape 2065"/>
            <p:cNvCxnSpPr>
              <a:cxnSpLocks noChangeShapeType="1"/>
            </p:cNvCxnSpPr>
            <p:nvPr/>
          </p:nvCxnSpPr>
          <p:spPr bwMode="auto">
            <a:xfrm>
              <a:off x="5700152" y="2838859"/>
              <a:ext cx="842" cy="138691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7" name="AutoShape 2066"/>
            <p:cNvCxnSpPr>
              <a:cxnSpLocks noChangeShapeType="1"/>
            </p:cNvCxnSpPr>
            <p:nvPr/>
          </p:nvCxnSpPr>
          <p:spPr bwMode="auto">
            <a:xfrm>
              <a:off x="5700152" y="4225777"/>
              <a:ext cx="2288198" cy="538"/>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8" name="Text Box 2067" descr="Light vertical"/>
            <p:cNvSpPr txBox="1">
              <a:spLocks noChangeArrowheads="1"/>
            </p:cNvSpPr>
            <p:nvPr/>
          </p:nvSpPr>
          <p:spPr bwMode="auto">
            <a:xfrm>
              <a:off x="5229201" y="3000128"/>
              <a:ext cx="465053" cy="281147"/>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T</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19" name="Text Box 2068" descr="Light vertical"/>
            <p:cNvSpPr txBox="1">
              <a:spLocks noChangeArrowheads="1"/>
            </p:cNvSpPr>
            <p:nvPr/>
          </p:nvSpPr>
          <p:spPr bwMode="auto">
            <a:xfrm>
              <a:off x="7326154" y="4211801"/>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R</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20" name="Text Box 2069"/>
            <p:cNvSpPr txBox="1">
              <a:spLocks noChangeArrowheads="1"/>
            </p:cNvSpPr>
            <p:nvPr/>
          </p:nvSpPr>
          <p:spPr bwMode="auto">
            <a:xfrm>
              <a:off x="6135718" y="3474799"/>
              <a:ext cx="2043034" cy="206425"/>
            </a:xfrm>
            <a:prstGeom prst="rect">
              <a:avLst/>
            </a:prstGeom>
            <a:noFill/>
            <a:ln w="9525">
              <a:noFill/>
              <a:miter lim="800000"/>
              <a:headEnd/>
              <a:tailEnd/>
            </a:ln>
            <a:extLst/>
          </p:spPr>
          <p:txBody>
            <a:bodyPr wrap="none"/>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dirty="0">
                  <a:solidFill>
                    <a:srgbClr val="000000"/>
                  </a:solidFill>
                  <a:latin typeface="Times New Roman" pitchFamily="18" charset="0"/>
                  <a:cs typeface="Times New Roman" pitchFamily="18" charset="0"/>
                </a:rPr>
                <a:t>Highly conflicting uses</a:t>
              </a:r>
              <a:endParaRPr lang="en-CA" dirty="0">
                <a:solidFill>
                  <a:srgbClr val="000000"/>
                </a:solidFill>
                <a:latin typeface="Times New Roman" pitchFamily="18" charset="0"/>
                <a:cs typeface="Times New Roman" pitchFamily="18" charset="0"/>
              </a:endParaRPr>
            </a:p>
          </p:txBody>
        </p:sp>
        <p:sp>
          <p:nvSpPr>
            <p:cNvPr id="21" name="Text Box 2070" descr="Light vertical"/>
            <p:cNvSpPr txBox="1">
              <a:spLocks noChangeArrowheads="1"/>
            </p:cNvSpPr>
            <p:nvPr/>
          </p:nvSpPr>
          <p:spPr bwMode="auto">
            <a:xfrm>
              <a:off x="6636998" y="3000128"/>
              <a:ext cx="481061" cy="284372"/>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C</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22" name="Text Box 2071" descr="Light vertical"/>
            <p:cNvSpPr txBox="1">
              <a:spLocks noChangeArrowheads="1"/>
            </p:cNvSpPr>
            <p:nvPr/>
          </p:nvSpPr>
          <p:spPr bwMode="auto">
            <a:xfrm>
              <a:off x="5454988" y="4160732"/>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0</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23" name="Arc 2072"/>
            <p:cNvSpPr>
              <a:spLocks/>
            </p:cNvSpPr>
            <p:nvPr/>
          </p:nvSpPr>
          <p:spPr bwMode="auto">
            <a:xfrm flipH="1" flipV="1">
              <a:off x="5700994" y="3078075"/>
              <a:ext cx="1909921" cy="1146089"/>
            </a:xfrm>
            <a:custGeom>
              <a:avLst/>
              <a:gdLst>
                <a:gd name="G0" fmla="+- 0 0 0"/>
                <a:gd name="G1" fmla="+- 21600 0 0"/>
                <a:gd name="G2" fmla="+- 21600 0 0"/>
                <a:gd name="T0" fmla="*/ 0 w 21600"/>
                <a:gd name="T1" fmla="*/ 0 h 21600"/>
                <a:gd name="T2" fmla="*/ 21600 w 21600"/>
                <a:gd name="T3" fmla="*/ 21600 h 21600"/>
                <a:gd name="T4" fmla="*/ 0 w 21600"/>
                <a:gd name="T5" fmla="*/ 21600 h 21600"/>
              </a:gdLst>
              <a:ahLst/>
              <a:cxnLst>
                <a:cxn ang="0">
                  <a:pos x="T0" y="T1"/>
                </a:cxn>
                <a:cxn ang="0">
                  <a:pos x="T2" y="T3"/>
                </a:cxn>
                <a:cxn ang="0">
                  <a:pos x="T4" y="T5"/>
                </a:cxn>
              </a:cxnLst>
              <a:rect l="0" t="0" r="r" b="b"/>
              <a:pathLst>
                <a:path w="21600" h="21600" fill="none" extrusionOk="0">
                  <a:moveTo>
                    <a:pt x="-1" y="0"/>
                  </a:moveTo>
                  <a:cubicBezTo>
                    <a:pt x="11929" y="0"/>
                    <a:pt x="21600" y="9670"/>
                    <a:pt x="21600" y="21600"/>
                  </a:cubicBezTo>
                </a:path>
                <a:path w="21600" h="21600" stroke="0" extrusionOk="0">
                  <a:moveTo>
                    <a:pt x="-1" y="0"/>
                  </a:moveTo>
                  <a:cubicBezTo>
                    <a:pt x="11929" y="0"/>
                    <a:pt x="21600" y="9670"/>
                    <a:pt x="21600" y="21600"/>
                  </a:cubicBezTo>
                  <a:lnTo>
                    <a:pt x="0" y="21600"/>
                  </a:lnTo>
                  <a:close/>
                </a:path>
              </a:pathLst>
            </a:custGeom>
            <a:noFill/>
            <a:ln w="15875">
              <a:solidFill>
                <a:srgbClr val="000000"/>
              </a:solidFill>
              <a:round/>
              <a:headEnd/>
              <a:tailEnd/>
            </a:ln>
            <a:extLst/>
          </p:spPr>
          <p:txBody>
            <a:bodyPr upright="1"/>
            <a:lstStyle/>
            <a:p>
              <a:pPr fontAlgn="auto">
                <a:spcBef>
                  <a:spcPts val="0"/>
                </a:spcBef>
                <a:spcAft>
                  <a:spcPts val="0"/>
                </a:spcAft>
                <a:defRPr/>
              </a:pPr>
              <a:endParaRPr lang="en-CA" kern="0">
                <a:solidFill>
                  <a:sysClr val="windowText" lastClr="000000"/>
                </a:solidFill>
                <a:latin typeface="Times New Roman" pitchFamily="18" charset="0"/>
                <a:cs typeface="Times New Roman" pitchFamily="18" charset="0"/>
              </a:endParaRPr>
            </a:p>
          </p:txBody>
        </p:sp>
      </p:grpSp>
      <p:grpSp>
        <p:nvGrpSpPr>
          <p:cNvPr id="24" name="组合 23"/>
          <p:cNvGrpSpPr/>
          <p:nvPr/>
        </p:nvGrpSpPr>
        <p:grpSpPr>
          <a:xfrm>
            <a:off x="6086319" y="1340769"/>
            <a:ext cx="2950177" cy="2160240"/>
            <a:chOff x="1319213" y="4868705"/>
            <a:chExt cx="2357282" cy="1500345"/>
          </a:xfrm>
        </p:grpSpPr>
        <p:cxnSp>
          <p:nvCxnSpPr>
            <p:cNvPr id="25" name="AutoShape 2073"/>
            <p:cNvCxnSpPr>
              <a:cxnSpLocks noChangeShapeType="1"/>
            </p:cNvCxnSpPr>
            <p:nvPr/>
          </p:nvCxnSpPr>
          <p:spPr bwMode="auto">
            <a:xfrm>
              <a:off x="1597234" y="5011160"/>
              <a:ext cx="842" cy="1146627"/>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26" name="AutoShape 2074"/>
            <p:cNvCxnSpPr>
              <a:cxnSpLocks noChangeShapeType="1"/>
            </p:cNvCxnSpPr>
            <p:nvPr/>
          </p:nvCxnSpPr>
          <p:spPr bwMode="auto">
            <a:xfrm flipV="1">
              <a:off x="1596392" y="6156174"/>
              <a:ext cx="1909921" cy="10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27" name="Text Box 2075" descr="Light vertical"/>
            <p:cNvSpPr txBox="1">
              <a:spLocks noChangeArrowheads="1"/>
            </p:cNvSpPr>
            <p:nvPr/>
          </p:nvSpPr>
          <p:spPr bwMode="auto">
            <a:xfrm>
              <a:off x="1319213" y="5165979"/>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T</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28" name="Text Box 2076" descr="Light vertical"/>
            <p:cNvSpPr txBox="1">
              <a:spLocks noChangeArrowheads="1"/>
            </p:cNvSpPr>
            <p:nvPr/>
          </p:nvSpPr>
          <p:spPr bwMode="auto">
            <a:xfrm>
              <a:off x="2766608" y="6143810"/>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R</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29" name="Text Box 2077"/>
            <p:cNvSpPr txBox="1">
              <a:spLocks noChangeArrowheads="1"/>
            </p:cNvSpPr>
            <p:nvPr/>
          </p:nvSpPr>
          <p:spPr bwMode="auto">
            <a:xfrm>
              <a:off x="2214778" y="5146627"/>
              <a:ext cx="1461717" cy="564981"/>
            </a:xfrm>
            <a:prstGeom prst="rect">
              <a:avLst/>
            </a:prstGeom>
            <a:noFill/>
            <a:ln w="9525">
              <a:noFill/>
              <a:miter lim="800000"/>
              <a:headEnd/>
              <a:tailEnd/>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Bef>
                  <a:spcPts val="988"/>
                </a:spcBef>
              </a:pPr>
              <a:r>
                <a:rPr lang="en-US" altLang="zh-CN">
                  <a:solidFill>
                    <a:srgbClr val="000000"/>
                  </a:solidFill>
                  <a:latin typeface="Times New Roman" pitchFamily="18" charset="0"/>
                  <a:cs typeface="Times New Roman" pitchFamily="18" charset="0"/>
                </a:rPr>
                <a:t>Constantly substitutable uses</a:t>
              </a:r>
              <a:endParaRPr lang="en-CA">
                <a:solidFill>
                  <a:srgbClr val="000000"/>
                </a:solidFill>
                <a:latin typeface="Times New Roman" pitchFamily="18" charset="0"/>
                <a:cs typeface="Times New Roman" pitchFamily="18" charset="0"/>
              </a:endParaRPr>
            </a:p>
          </p:txBody>
        </p:sp>
        <p:sp>
          <p:nvSpPr>
            <p:cNvPr id="30" name="Text Box 2078" descr="Light vertical"/>
            <p:cNvSpPr txBox="1">
              <a:spLocks noChangeArrowheads="1"/>
            </p:cNvSpPr>
            <p:nvPr/>
          </p:nvSpPr>
          <p:spPr bwMode="auto">
            <a:xfrm>
              <a:off x="2539978" y="4868705"/>
              <a:ext cx="479376" cy="239754"/>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D</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31" name="Text Box 2079" descr="Light vertical"/>
            <p:cNvSpPr txBox="1">
              <a:spLocks noChangeArrowheads="1"/>
            </p:cNvSpPr>
            <p:nvPr/>
          </p:nvSpPr>
          <p:spPr bwMode="auto">
            <a:xfrm>
              <a:off x="1351228" y="6092741"/>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0</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cxnSp>
          <p:nvCxnSpPr>
            <p:cNvPr id="32" name="AutoShape 2080"/>
            <p:cNvCxnSpPr>
              <a:cxnSpLocks noChangeShapeType="1"/>
            </p:cNvCxnSpPr>
            <p:nvPr/>
          </p:nvCxnSpPr>
          <p:spPr bwMode="auto">
            <a:xfrm>
              <a:off x="1609029" y="5294457"/>
              <a:ext cx="1339556" cy="856879"/>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sp>
        <p:nvSpPr>
          <p:cNvPr id="33" name="文本框 32"/>
          <p:cNvSpPr txBox="1"/>
          <p:nvPr/>
        </p:nvSpPr>
        <p:spPr>
          <a:xfrm>
            <a:off x="1187624" y="4005064"/>
            <a:ext cx="7109639" cy="1631216"/>
          </a:xfrm>
          <a:prstGeom prst="rect">
            <a:avLst/>
          </a:prstGeom>
          <a:noFill/>
        </p:spPr>
        <p:txBody>
          <a:bodyPr wrap="none" rtlCol="0">
            <a:spAutoFit/>
          </a:bodyPr>
          <a:lstStyle/>
          <a:p>
            <a:r>
              <a:rPr lang="zh-CN" altLang="en-US" sz="2000" dirty="0">
                <a:latin typeface="黑体" panose="02010609060101010101" pitchFamily="49" charset="-122"/>
                <a:ea typeface="黑体" panose="02010609060101010101" pitchFamily="49" charset="-122"/>
              </a:rPr>
              <a:t>对互斥产品、高度冲突和恒定替代性用途的产品</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价值交换线将与生产可能性曲线相交于垂直坐标或水平坐标上</a:t>
            </a:r>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表明生产用该坐标计量的那种产品能最大地租</a:t>
            </a:r>
            <a:endParaRPr lang="en-US" altLang="zh-CN" sz="2000" dirty="0">
              <a:latin typeface="黑体" panose="02010609060101010101" pitchFamily="49" charset="-122"/>
              <a:ea typeface="黑体" panose="02010609060101010101" pitchFamily="49" charset="-122"/>
            </a:endParaRPr>
          </a:p>
          <a:p>
            <a:endParaRPr lang="en-US" altLang="zh-CN" sz="2000" dirty="0">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因此：通常的解决方法是只生产那种能获得最大地租的产品</a:t>
            </a:r>
          </a:p>
        </p:txBody>
      </p:sp>
    </p:spTree>
    <p:extLst>
      <p:ext uri="{BB962C8B-B14F-4D97-AF65-F5344CB8AC3E}">
        <p14:creationId xmlns:p14="http://schemas.microsoft.com/office/powerpoint/2010/main" val="4070960756"/>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相互独立和互补性用途可以相互容纳</a:t>
            </a:r>
          </a:p>
        </p:txBody>
      </p:sp>
      <p:grpSp>
        <p:nvGrpSpPr>
          <p:cNvPr id="3" name="组合 2"/>
          <p:cNvGrpSpPr/>
          <p:nvPr/>
        </p:nvGrpSpPr>
        <p:grpSpPr>
          <a:xfrm>
            <a:off x="827584" y="1412777"/>
            <a:ext cx="4536504" cy="2875536"/>
            <a:chOff x="3749791" y="4868705"/>
            <a:chExt cx="2187100" cy="1500345"/>
          </a:xfrm>
        </p:grpSpPr>
        <p:cxnSp>
          <p:nvCxnSpPr>
            <p:cNvPr id="4" name="AutoShape 2081"/>
            <p:cNvCxnSpPr>
              <a:cxnSpLocks noChangeShapeType="1"/>
            </p:cNvCxnSpPr>
            <p:nvPr/>
          </p:nvCxnSpPr>
          <p:spPr bwMode="auto">
            <a:xfrm>
              <a:off x="4027813" y="5011160"/>
              <a:ext cx="842" cy="1146627"/>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5" name="AutoShape 2082"/>
            <p:cNvCxnSpPr>
              <a:cxnSpLocks noChangeShapeType="1"/>
            </p:cNvCxnSpPr>
            <p:nvPr/>
          </p:nvCxnSpPr>
          <p:spPr bwMode="auto">
            <a:xfrm flipV="1">
              <a:off x="4026970" y="6156174"/>
              <a:ext cx="1909921" cy="10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6" name="Text Box 2083" descr="Light vertical"/>
            <p:cNvSpPr txBox="1">
              <a:spLocks noChangeArrowheads="1"/>
            </p:cNvSpPr>
            <p:nvPr/>
          </p:nvSpPr>
          <p:spPr bwMode="auto">
            <a:xfrm>
              <a:off x="3749791" y="5165979"/>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T</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7" name="Text Box 2084" descr="Light vertical"/>
            <p:cNvSpPr txBox="1">
              <a:spLocks noChangeArrowheads="1"/>
            </p:cNvSpPr>
            <p:nvPr/>
          </p:nvSpPr>
          <p:spPr bwMode="auto">
            <a:xfrm>
              <a:off x="5123047" y="6143810"/>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R</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8" name="Text Box 2085"/>
            <p:cNvSpPr txBox="1">
              <a:spLocks noChangeArrowheads="1"/>
            </p:cNvSpPr>
            <p:nvPr/>
          </p:nvSpPr>
          <p:spPr bwMode="auto">
            <a:xfrm>
              <a:off x="4030340" y="5429386"/>
              <a:ext cx="1314282" cy="491872"/>
            </a:xfrm>
            <a:prstGeom prst="rect">
              <a:avLst/>
            </a:prstGeom>
            <a:noFill/>
            <a:ln w="9525">
              <a:noFill/>
              <a:miter lim="800000"/>
              <a:headEnd/>
              <a:tailEnd/>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Bef>
                  <a:spcPts val="988"/>
                </a:spcBef>
              </a:pPr>
              <a:r>
                <a:rPr lang="en-US" altLang="zh-CN">
                  <a:solidFill>
                    <a:srgbClr val="000000"/>
                  </a:solidFill>
                  <a:latin typeface="Times New Roman" pitchFamily="18" charset="0"/>
                  <a:cs typeface="Times New Roman" pitchFamily="18" charset="0"/>
                </a:rPr>
                <a:t>Independent uses</a:t>
              </a:r>
              <a:endParaRPr lang="en-CA">
                <a:solidFill>
                  <a:srgbClr val="000000"/>
                </a:solidFill>
                <a:latin typeface="Times New Roman" pitchFamily="18" charset="0"/>
                <a:cs typeface="Times New Roman" pitchFamily="18" charset="0"/>
              </a:endParaRPr>
            </a:p>
          </p:txBody>
        </p:sp>
        <p:sp>
          <p:nvSpPr>
            <p:cNvPr id="9" name="Text Box 2086" descr="Light vertical"/>
            <p:cNvSpPr txBox="1">
              <a:spLocks noChangeArrowheads="1"/>
            </p:cNvSpPr>
            <p:nvPr/>
          </p:nvSpPr>
          <p:spPr bwMode="auto">
            <a:xfrm>
              <a:off x="4430522" y="4868705"/>
              <a:ext cx="481061" cy="296736"/>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E</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10" name="Text Box 2087" descr="Light vertical"/>
            <p:cNvSpPr txBox="1">
              <a:spLocks noChangeArrowheads="1"/>
            </p:cNvSpPr>
            <p:nvPr/>
          </p:nvSpPr>
          <p:spPr bwMode="auto">
            <a:xfrm>
              <a:off x="3781806" y="6092741"/>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0</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cxnSp>
          <p:nvCxnSpPr>
            <p:cNvPr id="11" name="AutoShape 2088"/>
            <p:cNvCxnSpPr>
              <a:cxnSpLocks noChangeShapeType="1"/>
            </p:cNvCxnSpPr>
            <p:nvPr/>
          </p:nvCxnSpPr>
          <p:spPr bwMode="auto">
            <a:xfrm>
              <a:off x="4026970" y="5278330"/>
              <a:ext cx="1290692" cy="538"/>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12" name="AutoShape 2089"/>
            <p:cNvCxnSpPr>
              <a:cxnSpLocks noChangeShapeType="1"/>
            </p:cNvCxnSpPr>
            <p:nvPr/>
          </p:nvCxnSpPr>
          <p:spPr bwMode="auto">
            <a:xfrm>
              <a:off x="5300812" y="5278330"/>
              <a:ext cx="842" cy="873006"/>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grpSp>
      <p:grpSp>
        <p:nvGrpSpPr>
          <p:cNvPr id="13" name="组合 12"/>
          <p:cNvGrpSpPr/>
          <p:nvPr/>
        </p:nvGrpSpPr>
        <p:grpSpPr>
          <a:xfrm>
            <a:off x="4549756" y="1412778"/>
            <a:ext cx="4342724" cy="2875536"/>
            <a:chOff x="6087696" y="4868705"/>
            <a:chExt cx="2187942" cy="1500345"/>
          </a:xfrm>
        </p:grpSpPr>
        <p:sp>
          <p:nvSpPr>
            <p:cNvPr id="14" name="Text Box 2042"/>
            <p:cNvSpPr txBox="1">
              <a:spLocks noChangeArrowheads="1"/>
            </p:cNvSpPr>
            <p:nvPr/>
          </p:nvSpPr>
          <p:spPr bwMode="auto">
            <a:xfrm>
              <a:off x="6238502" y="5405195"/>
              <a:ext cx="1892228" cy="401561"/>
            </a:xfrm>
            <a:prstGeom prst="rect">
              <a:avLst/>
            </a:prstGeom>
            <a:noFill/>
            <a:ln w="9525">
              <a:noFill/>
              <a:miter lim="800000"/>
              <a:headEnd/>
              <a:tailEnd/>
            </a:ln>
            <a:effectLst/>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eaLnBrk="1" hangingPunct="1">
                <a:spcBef>
                  <a:spcPts val="988"/>
                </a:spcBef>
              </a:pPr>
              <a:r>
                <a:rPr lang="en-US" altLang="zh-CN" dirty="0">
                  <a:solidFill>
                    <a:srgbClr val="000000"/>
                  </a:solidFill>
                  <a:latin typeface="Times New Roman" pitchFamily="18" charset="0"/>
                  <a:cs typeface="Times New Roman" pitchFamily="18" charset="0"/>
                </a:rPr>
                <a:t>Complementary uses</a:t>
              </a:r>
              <a:endParaRPr lang="en-CA" dirty="0">
                <a:solidFill>
                  <a:srgbClr val="000000"/>
                </a:solidFill>
                <a:latin typeface="Times New Roman" pitchFamily="18" charset="0"/>
                <a:cs typeface="Times New Roman" pitchFamily="18" charset="0"/>
              </a:endParaRPr>
            </a:p>
          </p:txBody>
        </p:sp>
        <p:cxnSp>
          <p:nvCxnSpPr>
            <p:cNvPr id="15" name="AutoShape 2090"/>
            <p:cNvCxnSpPr>
              <a:cxnSpLocks noChangeShapeType="1"/>
            </p:cNvCxnSpPr>
            <p:nvPr/>
          </p:nvCxnSpPr>
          <p:spPr bwMode="auto">
            <a:xfrm>
              <a:off x="6366560" y="5011160"/>
              <a:ext cx="842" cy="1146627"/>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cxnSp>
          <p:nvCxnSpPr>
            <p:cNvPr id="16" name="AutoShape 2091"/>
            <p:cNvCxnSpPr>
              <a:cxnSpLocks noChangeShapeType="1"/>
            </p:cNvCxnSpPr>
            <p:nvPr/>
          </p:nvCxnSpPr>
          <p:spPr bwMode="auto">
            <a:xfrm flipV="1">
              <a:off x="6365717" y="6156174"/>
              <a:ext cx="1909921" cy="1075"/>
            </a:xfrm>
            <a:prstGeom prst="straightConnector1">
              <a:avLst/>
            </a:prstGeom>
            <a:noFill/>
            <a:ln w="9525">
              <a:solidFill>
                <a:srgbClr val="000000"/>
              </a:solidFill>
              <a:round/>
              <a:headEnd/>
              <a:tailEnd/>
            </a:ln>
            <a:extLst>
              <a:ext uri="{909E8E84-426E-40DD-AFC4-6F175D3DCCD1}">
                <a14:hiddenFill xmlns:a14="http://schemas.microsoft.com/office/drawing/2010/main">
                  <a:noFill/>
                </a14:hiddenFill>
              </a:ext>
            </a:extLst>
          </p:spPr>
        </p:cxnSp>
        <p:sp>
          <p:nvSpPr>
            <p:cNvPr id="17" name="Text Box 2092" descr="Light vertical"/>
            <p:cNvSpPr txBox="1">
              <a:spLocks noChangeArrowheads="1"/>
            </p:cNvSpPr>
            <p:nvPr/>
          </p:nvSpPr>
          <p:spPr bwMode="auto">
            <a:xfrm>
              <a:off x="6087696" y="5294457"/>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T</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18" name="Text Box 2093" descr="Light vertical"/>
            <p:cNvSpPr txBox="1">
              <a:spLocks noChangeArrowheads="1"/>
            </p:cNvSpPr>
            <p:nvPr/>
          </p:nvSpPr>
          <p:spPr bwMode="auto">
            <a:xfrm>
              <a:off x="7157656" y="6143810"/>
              <a:ext cx="479376"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i="1">
                  <a:solidFill>
                    <a:srgbClr val="000000"/>
                  </a:solidFill>
                  <a:latin typeface="Times New Roman" pitchFamily="18" charset="0"/>
                  <a:cs typeface="Times New Roman" pitchFamily="18" charset="0"/>
                </a:rPr>
                <a:t>R</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sp>
          <p:nvSpPr>
            <p:cNvPr id="19" name="Text Box 2094" descr="Light vertical"/>
            <p:cNvSpPr txBox="1">
              <a:spLocks noChangeArrowheads="1"/>
            </p:cNvSpPr>
            <p:nvPr/>
          </p:nvSpPr>
          <p:spPr bwMode="auto">
            <a:xfrm>
              <a:off x="6119711" y="6092741"/>
              <a:ext cx="481061" cy="225240"/>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0</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cxnSp>
          <p:nvCxnSpPr>
            <p:cNvPr id="20" name="AutoShape 2095"/>
            <p:cNvCxnSpPr>
              <a:cxnSpLocks noChangeShapeType="1"/>
            </p:cNvCxnSpPr>
            <p:nvPr/>
          </p:nvCxnSpPr>
          <p:spPr bwMode="auto">
            <a:xfrm flipV="1">
              <a:off x="6366560" y="5165441"/>
              <a:ext cx="1243513" cy="225777"/>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cxnSp>
          <p:nvCxnSpPr>
            <p:cNvPr id="21" name="AutoShape 2096"/>
            <p:cNvCxnSpPr>
              <a:cxnSpLocks noChangeShapeType="1"/>
            </p:cNvCxnSpPr>
            <p:nvPr/>
          </p:nvCxnSpPr>
          <p:spPr bwMode="auto">
            <a:xfrm flipH="1">
              <a:off x="7326154" y="5165441"/>
              <a:ext cx="283919" cy="991808"/>
            </a:xfrm>
            <a:prstGeom prst="straightConnector1">
              <a:avLst/>
            </a:prstGeom>
            <a:noFill/>
            <a:ln w="19050">
              <a:solidFill>
                <a:srgbClr val="000000"/>
              </a:solidFill>
              <a:round/>
              <a:headEnd/>
              <a:tailEnd/>
            </a:ln>
            <a:extLst>
              <a:ext uri="{909E8E84-426E-40DD-AFC4-6F175D3DCCD1}">
                <a14:hiddenFill xmlns:a14="http://schemas.microsoft.com/office/drawing/2010/main">
                  <a:noFill/>
                </a14:hiddenFill>
              </a:ext>
            </a:extLst>
          </p:spPr>
        </p:cxnSp>
        <p:sp>
          <p:nvSpPr>
            <p:cNvPr id="22" name="Text Box 2097" descr="Light vertical"/>
            <p:cNvSpPr txBox="1">
              <a:spLocks noChangeArrowheads="1"/>
            </p:cNvSpPr>
            <p:nvPr/>
          </p:nvSpPr>
          <p:spPr bwMode="auto">
            <a:xfrm>
              <a:off x="6835826" y="4868705"/>
              <a:ext cx="391757" cy="239754"/>
            </a:xfrm>
            <a:prstGeom prst="rect">
              <a:avLst/>
            </a:prstGeom>
            <a:pattFill prst="ltVert">
              <a:fgClr>
                <a:srgbClr val="000000">
                  <a:alpha val="0"/>
                </a:srgbClr>
              </a:fgClr>
              <a:bgClr>
                <a:srgbClr val="FFFFFF">
                  <a:alpha val="0"/>
                </a:srgbClr>
              </a:bgClr>
            </a:pattFill>
            <a:ln>
              <a:noFill/>
            </a:ln>
            <a:extLst/>
          </p:spPr>
          <p:txBody>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eaLnBrk="1" hangingPunct="1">
                <a:spcBef>
                  <a:spcPts val="988"/>
                </a:spcBef>
              </a:pPr>
              <a:r>
                <a:rPr lang="en-US" altLang="zh-CN">
                  <a:solidFill>
                    <a:srgbClr val="000000"/>
                  </a:solidFill>
                  <a:latin typeface="Times New Roman" pitchFamily="18" charset="0"/>
                  <a:cs typeface="Times New Roman" pitchFamily="18" charset="0"/>
                </a:rPr>
                <a:t>F</a:t>
              </a:r>
              <a:endParaRPr lang="en-CA">
                <a:solidFill>
                  <a:srgbClr val="000000"/>
                </a:solidFill>
                <a:latin typeface="Times New Roman" pitchFamily="18" charset="0"/>
                <a:cs typeface="Times New Roman" pitchFamily="18" charset="0"/>
              </a:endParaRPr>
            </a:p>
            <a:p>
              <a:pPr eaLnBrk="1" hangingPunct="1">
                <a:spcBef>
                  <a:spcPts val="988"/>
                </a:spcBef>
              </a:pPr>
              <a:r>
                <a:rPr lang="en-US" altLang="zh-CN" baseline="-25000">
                  <a:solidFill>
                    <a:srgbClr val="000000"/>
                  </a:solidFill>
                  <a:latin typeface="Times New Roman" pitchFamily="18" charset="0"/>
                  <a:cs typeface="Times New Roman" pitchFamily="18" charset="0"/>
                </a:rPr>
                <a:t> </a:t>
              </a:r>
              <a:endParaRPr lang="en-CA">
                <a:solidFill>
                  <a:srgbClr val="000000"/>
                </a:solidFill>
                <a:latin typeface="Times New Roman" pitchFamily="18" charset="0"/>
                <a:cs typeface="Times New Roman" pitchFamily="18" charset="0"/>
              </a:endParaRPr>
            </a:p>
          </p:txBody>
        </p:sp>
      </p:grpSp>
      <p:sp>
        <p:nvSpPr>
          <p:cNvPr id="23" name="文本框 22"/>
          <p:cNvSpPr txBox="1"/>
          <p:nvPr/>
        </p:nvSpPr>
        <p:spPr>
          <a:xfrm>
            <a:off x="2088903" y="4892898"/>
            <a:ext cx="5570756" cy="400110"/>
          </a:xfrm>
          <a:prstGeom prst="rect">
            <a:avLst/>
          </a:prstGeom>
          <a:noFill/>
        </p:spPr>
        <p:txBody>
          <a:bodyPr wrap="none" rtlCol="0">
            <a:spAutoFit/>
          </a:bodyPr>
          <a:lstStyle/>
          <a:p>
            <a:r>
              <a:rPr lang="zh-CN" altLang="en-US" sz="2000" dirty="0">
                <a:latin typeface="黑体" panose="02010609060101010101" pitchFamily="49" charset="-122"/>
                <a:ea typeface="黑体" panose="02010609060101010101" pitchFamily="49" charset="-122"/>
              </a:rPr>
              <a:t>拐点处就是生产可能性曲线和价值交换线的切点</a:t>
            </a:r>
          </a:p>
        </p:txBody>
      </p:sp>
    </p:spTree>
    <p:extLst>
      <p:ext uri="{BB962C8B-B14F-4D97-AF65-F5344CB8AC3E}">
        <p14:creationId xmlns:p14="http://schemas.microsoft.com/office/powerpoint/2010/main" val="23428754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弧形 15"/>
          <p:cNvSpPr/>
          <p:nvPr/>
        </p:nvSpPr>
        <p:spPr>
          <a:xfrm>
            <a:off x="-1899720" y="3825044"/>
            <a:ext cx="5436605" cy="5403272"/>
          </a:xfrm>
          <a:prstGeom prst="arc">
            <a:avLst>
              <a:gd name="adj1" fmla="val 16200000"/>
              <a:gd name="adj2" fmla="val 21370455"/>
            </a:avLst>
          </a:prstGeom>
        </p:spPr>
        <p:style>
          <a:lnRef idx="3">
            <a:schemeClr val="accent3"/>
          </a:lnRef>
          <a:fillRef idx="0">
            <a:schemeClr val="accent3"/>
          </a:fillRef>
          <a:effectRef idx="2">
            <a:schemeClr val="accent3"/>
          </a:effectRef>
          <a:fontRef idx="minor">
            <a:schemeClr val="tx1"/>
          </a:fontRef>
        </p:style>
        <p:txBody>
          <a:bodyPr rtlCol="0" anchor="ctr"/>
          <a:lstStyle/>
          <a:p>
            <a:pPr algn="ctr"/>
            <a:endParaRPr lang="zh-CN" altLang="en-US"/>
          </a:p>
        </p:txBody>
      </p:sp>
      <p:sp>
        <p:nvSpPr>
          <p:cNvPr id="2" name="标题 1"/>
          <p:cNvSpPr>
            <a:spLocks noGrp="1"/>
          </p:cNvSpPr>
          <p:nvPr>
            <p:ph type="title"/>
          </p:nvPr>
        </p:nvSpPr>
        <p:spPr/>
        <p:txBody>
          <a:bodyPr/>
          <a:lstStyle/>
          <a:p>
            <a:r>
              <a:rPr lang="en-US" altLang="zh-CN" dirty="0"/>
              <a:t>3</a:t>
            </a:r>
            <a:r>
              <a:rPr lang="zh-CN" altLang="en-US" dirty="0"/>
              <a:t>、用额外投入扩大生产可能性</a:t>
            </a:r>
          </a:p>
        </p:txBody>
      </p:sp>
      <p:sp>
        <p:nvSpPr>
          <p:cNvPr id="3" name="内容占位符 2"/>
          <p:cNvSpPr>
            <a:spLocks noGrp="1"/>
          </p:cNvSpPr>
          <p:nvPr>
            <p:ph idx="1"/>
          </p:nvPr>
        </p:nvSpPr>
        <p:spPr>
          <a:xfrm>
            <a:off x="5004048" y="1124745"/>
            <a:ext cx="4139952" cy="5472607"/>
          </a:xfrm>
        </p:spPr>
        <p:txBody>
          <a:bodyPr>
            <a:normAutofit lnSpcReduction="10000"/>
          </a:bodyPr>
          <a:lstStyle/>
          <a:p>
            <a:r>
              <a:rPr lang="zh-CN" altLang="en-US" dirty="0"/>
              <a:t>使用较多的土地、劳动力或资本</a:t>
            </a:r>
            <a:endParaRPr lang="en-US" altLang="zh-CN" dirty="0"/>
          </a:p>
          <a:p>
            <a:r>
              <a:rPr lang="zh-CN" altLang="en-US" dirty="0"/>
              <a:t>生产可能性将向外扩展</a:t>
            </a:r>
            <a:endParaRPr lang="en-US" altLang="zh-CN" dirty="0"/>
          </a:p>
          <a:p>
            <a:r>
              <a:rPr lang="zh-CN" altLang="en-US" dirty="0"/>
              <a:t>产生新的最佳生产组合</a:t>
            </a:r>
            <a:r>
              <a:rPr lang="en-US" altLang="zh-CN" dirty="0"/>
              <a:t>E’</a:t>
            </a:r>
          </a:p>
          <a:p>
            <a:r>
              <a:rPr lang="zh-CN" altLang="en-US" dirty="0"/>
              <a:t>如果所得的额外价值超过投入要素的成本</a:t>
            </a:r>
            <a:endParaRPr lang="en-US" altLang="zh-CN" dirty="0"/>
          </a:p>
          <a:p>
            <a:r>
              <a:rPr lang="zh-CN" altLang="en-US" dirty="0"/>
              <a:t>那么这种扩大生产是有利的</a:t>
            </a:r>
          </a:p>
        </p:txBody>
      </p:sp>
      <p:sp>
        <p:nvSpPr>
          <p:cNvPr id="4" name="矩形 3"/>
          <p:cNvSpPr/>
          <p:nvPr/>
        </p:nvSpPr>
        <p:spPr>
          <a:xfrm>
            <a:off x="827584" y="4653328"/>
            <a:ext cx="1962224" cy="1728000"/>
          </a:xfrm>
          <a:prstGeom prst="rect">
            <a:avLst/>
          </a:prstGeom>
          <a:gradFill flip="none" rotWithShape="1">
            <a:gsLst>
              <a:gs pos="0">
                <a:schemeClr val="accent1">
                  <a:tint val="66000"/>
                  <a:satMod val="160000"/>
                  <a:alpha val="72000"/>
                </a:schemeClr>
              </a:gs>
              <a:gs pos="50000">
                <a:schemeClr val="accent1">
                  <a:tint val="44500"/>
                  <a:satMod val="160000"/>
                </a:schemeClr>
              </a:gs>
              <a:gs pos="100000">
                <a:schemeClr val="accent1">
                  <a:tint val="23500"/>
                  <a:satMod val="160000"/>
                </a:schemeClr>
              </a:gs>
            </a:gsLst>
            <a:lin ang="54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箭头连接符 4"/>
          <p:cNvCxnSpPr/>
          <p:nvPr/>
        </p:nvCxnSpPr>
        <p:spPr>
          <a:xfrm>
            <a:off x="827584" y="6381328"/>
            <a:ext cx="698477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532679" y="3624989"/>
            <a:ext cx="312906" cy="400110"/>
          </a:xfrm>
          <a:prstGeom prst="rect">
            <a:avLst/>
          </a:prstGeom>
          <a:noFill/>
        </p:spPr>
        <p:txBody>
          <a:bodyPr wrap="none" rtlCol="0">
            <a:spAutoFit/>
          </a:bodyPr>
          <a:lstStyle/>
          <a:p>
            <a:r>
              <a:rPr lang="en-US" altLang="zh-CN" sz="2000" dirty="0">
                <a:latin typeface="黑体" panose="02010609060101010101" pitchFamily="49" charset="-122"/>
                <a:ea typeface="黑体" panose="02010609060101010101" pitchFamily="49" charset="-122"/>
              </a:rPr>
              <a:t>T</a:t>
            </a:r>
            <a:endParaRPr lang="zh-CN" altLang="en-US" sz="2000" dirty="0">
              <a:latin typeface="黑体" panose="02010609060101010101" pitchFamily="49" charset="-122"/>
              <a:ea typeface="黑体" panose="02010609060101010101" pitchFamily="49" charset="-122"/>
            </a:endParaRPr>
          </a:p>
        </p:txBody>
      </p:sp>
      <p:sp>
        <p:nvSpPr>
          <p:cNvPr id="7" name="文本框 6"/>
          <p:cNvSpPr txBox="1"/>
          <p:nvPr/>
        </p:nvSpPr>
        <p:spPr>
          <a:xfrm>
            <a:off x="3371433" y="6359957"/>
            <a:ext cx="312906" cy="400110"/>
          </a:xfrm>
          <a:prstGeom prst="rect">
            <a:avLst/>
          </a:prstGeom>
          <a:noFill/>
        </p:spPr>
        <p:txBody>
          <a:bodyPr wrap="none" rtlCol="0">
            <a:spAutoFit/>
          </a:bodyPr>
          <a:lstStyle/>
          <a:p>
            <a:r>
              <a:rPr lang="en-US" altLang="zh-CN" sz="2000" dirty="0">
                <a:latin typeface="黑体" panose="02010609060101010101" pitchFamily="49" charset="-122"/>
                <a:ea typeface="黑体" panose="02010609060101010101" pitchFamily="49" charset="-122"/>
              </a:rPr>
              <a:t>R</a:t>
            </a:r>
            <a:endParaRPr lang="zh-CN" altLang="en-US" sz="2000" dirty="0">
              <a:latin typeface="黑体" panose="02010609060101010101" pitchFamily="49" charset="-122"/>
              <a:ea typeface="黑体" panose="02010609060101010101" pitchFamily="49" charset="-122"/>
            </a:endParaRPr>
          </a:p>
        </p:txBody>
      </p:sp>
      <p:cxnSp>
        <p:nvCxnSpPr>
          <p:cNvPr id="8" name="直接连接符 7"/>
          <p:cNvCxnSpPr/>
          <p:nvPr/>
        </p:nvCxnSpPr>
        <p:spPr>
          <a:xfrm>
            <a:off x="809581" y="2276872"/>
            <a:ext cx="3474387" cy="4104456"/>
          </a:xfrm>
          <a:prstGeom prst="line">
            <a:avLst/>
          </a:prstGeom>
        </p:spPr>
        <p:style>
          <a:lnRef idx="3">
            <a:schemeClr val="accent4"/>
          </a:lnRef>
          <a:fillRef idx="0">
            <a:schemeClr val="accent4"/>
          </a:fillRef>
          <a:effectRef idx="2">
            <a:schemeClr val="accent4"/>
          </a:effectRef>
          <a:fontRef idx="minor">
            <a:schemeClr val="tx1"/>
          </a:fontRef>
        </p:style>
      </p:cxnSp>
      <p:sp>
        <p:nvSpPr>
          <p:cNvPr id="9" name="文本框 8"/>
          <p:cNvSpPr txBox="1"/>
          <p:nvPr/>
        </p:nvSpPr>
        <p:spPr>
          <a:xfrm>
            <a:off x="395536" y="2060848"/>
            <a:ext cx="397866" cy="400110"/>
          </a:xfrm>
          <a:prstGeom prst="rect">
            <a:avLst/>
          </a:prstGeom>
          <a:noFill/>
        </p:spPr>
        <p:txBody>
          <a:bodyPr wrap="none" rtlCol="0">
            <a:spAutoFit/>
          </a:bodyPr>
          <a:lstStyle/>
          <a:p>
            <a:r>
              <a:rPr lang="en-US" altLang="zh-CN" sz="2000" dirty="0" err="1">
                <a:latin typeface="黑体" panose="02010609060101010101" pitchFamily="49" charset="-122"/>
                <a:ea typeface="黑体" panose="02010609060101010101" pitchFamily="49" charset="-122"/>
              </a:rPr>
              <a:t>V</a:t>
            </a:r>
            <a:r>
              <a:rPr lang="en-US" altLang="zh-CN" sz="2000" baseline="-25000" dirty="0" err="1">
                <a:latin typeface="黑体" panose="02010609060101010101" pitchFamily="49" charset="-122"/>
                <a:ea typeface="黑体" panose="02010609060101010101" pitchFamily="49" charset="-122"/>
              </a:rPr>
              <a:t>t</a:t>
            </a:r>
            <a:endParaRPr lang="zh-CN" altLang="en-US" sz="2000" baseline="-25000" dirty="0">
              <a:latin typeface="黑体" panose="02010609060101010101" pitchFamily="49" charset="-122"/>
              <a:ea typeface="黑体" panose="02010609060101010101" pitchFamily="49" charset="-122"/>
            </a:endParaRPr>
          </a:p>
        </p:txBody>
      </p:sp>
      <p:sp>
        <p:nvSpPr>
          <p:cNvPr id="10" name="文本框 9"/>
          <p:cNvSpPr txBox="1"/>
          <p:nvPr/>
        </p:nvSpPr>
        <p:spPr>
          <a:xfrm>
            <a:off x="4185916" y="6384667"/>
            <a:ext cx="397866" cy="400110"/>
          </a:xfrm>
          <a:prstGeom prst="rect">
            <a:avLst/>
          </a:prstGeom>
          <a:noFill/>
        </p:spPr>
        <p:txBody>
          <a:bodyPr wrap="none" rtlCol="0">
            <a:spAutoFit/>
          </a:bodyPr>
          <a:lstStyle/>
          <a:p>
            <a:r>
              <a:rPr lang="en-US" altLang="zh-CN" sz="2000" dirty="0">
                <a:latin typeface="黑体" panose="02010609060101010101" pitchFamily="49" charset="-122"/>
                <a:ea typeface="黑体" panose="02010609060101010101" pitchFamily="49" charset="-122"/>
              </a:rPr>
              <a:t>V</a:t>
            </a:r>
            <a:r>
              <a:rPr lang="en-US" altLang="zh-CN" sz="2000" baseline="-25000" dirty="0">
                <a:latin typeface="黑体" panose="02010609060101010101" pitchFamily="49" charset="-122"/>
                <a:ea typeface="黑体" panose="02010609060101010101" pitchFamily="49" charset="-122"/>
              </a:rPr>
              <a:t>R</a:t>
            </a:r>
            <a:endParaRPr lang="zh-CN" altLang="en-US" sz="2000" baseline="-25000" dirty="0">
              <a:latin typeface="黑体" panose="02010609060101010101" pitchFamily="49" charset="-122"/>
              <a:ea typeface="黑体" panose="02010609060101010101" pitchFamily="49" charset="-122"/>
            </a:endParaRPr>
          </a:p>
        </p:txBody>
      </p:sp>
      <p:sp>
        <p:nvSpPr>
          <p:cNvPr id="12" name="文本框 11"/>
          <p:cNvSpPr txBox="1"/>
          <p:nvPr/>
        </p:nvSpPr>
        <p:spPr>
          <a:xfrm>
            <a:off x="532679" y="4461111"/>
            <a:ext cx="312906" cy="400110"/>
          </a:xfrm>
          <a:prstGeom prst="rect">
            <a:avLst/>
          </a:prstGeom>
          <a:noFill/>
        </p:spPr>
        <p:txBody>
          <a:bodyPr wrap="none" rtlCol="0">
            <a:spAutoFit/>
          </a:bodyPr>
          <a:lstStyle/>
          <a:p>
            <a:r>
              <a:rPr lang="en-US" altLang="zh-CN" sz="2000" dirty="0">
                <a:latin typeface="黑体" panose="02010609060101010101" pitchFamily="49" charset="-122"/>
                <a:ea typeface="黑体" panose="02010609060101010101" pitchFamily="49" charset="-122"/>
              </a:rPr>
              <a:t>y</a:t>
            </a:r>
            <a:endParaRPr lang="zh-CN" altLang="en-US" sz="2000" dirty="0">
              <a:latin typeface="黑体" panose="02010609060101010101" pitchFamily="49" charset="-122"/>
              <a:ea typeface="黑体" panose="02010609060101010101" pitchFamily="49" charset="-122"/>
            </a:endParaRPr>
          </a:p>
        </p:txBody>
      </p:sp>
      <p:sp>
        <p:nvSpPr>
          <p:cNvPr id="13" name="文本框 12"/>
          <p:cNvSpPr txBox="1"/>
          <p:nvPr/>
        </p:nvSpPr>
        <p:spPr>
          <a:xfrm>
            <a:off x="2572771" y="6359957"/>
            <a:ext cx="312906" cy="400110"/>
          </a:xfrm>
          <a:prstGeom prst="rect">
            <a:avLst/>
          </a:prstGeom>
          <a:noFill/>
        </p:spPr>
        <p:txBody>
          <a:bodyPr wrap="none" rtlCol="0">
            <a:spAutoFit/>
          </a:bodyPr>
          <a:lstStyle/>
          <a:p>
            <a:r>
              <a:rPr lang="en-US" altLang="zh-CN" sz="2000" dirty="0">
                <a:latin typeface="黑体" panose="02010609060101010101" pitchFamily="49" charset="-122"/>
                <a:ea typeface="黑体" panose="02010609060101010101" pitchFamily="49" charset="-122"/>
              </a:rPr>
              <a:t>x</a:t>
            </a:r>
            <a:endParaRPr lang="zh-CN" altLang="en-US" sz="2000" dirty="0">
              <a:latin typeface="黑体" panose="02010609060101010101" pitchFamily="49" charset="-122"/>
              <a:ea typeface="黑体" panose="02010609060101010101" pitchFamily="49" charset="-122"/>
            </a:endParaRPr>
          </a:p>
        </p:txBody>
      </p:sp>
      <p:cxnSp>
        <p:nvCxnSpPr>
          <p:cNvPr id="15" name="直接箭头连接符 14"/>
          <p:cNvCxnSpPr/>
          <p:nvPr/>
        </p:nvCxnSpPr>
        <p:spPr>
          <a:xfrm flipV="1">
            <a:off x="827584" y="1268760"/>
            <a:ext cx="0" cy="511256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椭圆 30"/>
          <p:cNvSpPr/>
          <p:nvPr/>
        </p:nvSpPr>
        <p:spPr>
          <a:xfrm>
            <a:off x="2735809" y="4595990"/>
            <a:ext cx="108000" cy="108000"/>
          </a:xfrm>
          <a:prstGeom prst="ellipse">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p>
        </p:txBody>
      </p:sp>
      <p:sp>
        <p:nvSpPr>
          <p:cNvPr id="32" name="文本框 31"/>
          <p:cNvSpPr txBox="1"/>
          <p:nvPr/>
        </p:nvSpPr>
        <p:spPr>
          <a:xfrm>
            <a:off x="3840090" y="3853800"/>
            <a:ext cx="569387" cy="400110"/>
          </a:xfrm>
          <a:prstGeom prst="rect">
            <a:avLst/>
          </a:prstGeom>
          <a:noFill/>
        </p:spPr>
        <p:txBody>
          <a:bodyPr wrap="none" rtlCol="0">
            <a:spAutoFit/>
          </a:bodyPr>
          <a:lstStyle/>
          <a:p>
            <a:r>
              <a:rPr lang="en-US" altLang="zh-CN" sz="2000" dirty="0">
                <a:latin typeface="黑体" panose="02010609060101010101" pitchFamily="49" charset="-122"/>
                <a:ea typeface="黑体" panose="02010609060101010101" pitchFamily="49" charset="-122"/>
              </a:rPr>
              <a:t>E</a:t>
            </a:r>
            <a:r>
              <a:rPr lang="zh-CN" altLang="en-US" sz="2000" dirty="0">
                <a:latin typeface="黑体" panose="02010609060101010101" pitchFamily="49" charset="-122"/>
                <a:ea typeface="黑体" panose="02010609060101010101" pitchFamily="49" charset="-122"/>
              </a:rPr>
              <a:t>’</a:t>
            </a:r>
          </a:p>
        </p:txBody>
      </p:sp>
      <p:sp>
        <p:nvSpPr>
          <p:cNvPr id="18" name="矩形 17"/>
          <p:cNvSpPr/>
          <p:nvPr/>
        </p:nvSpPr>
        <p:spPr>
          <a:xfrm>
            <a:off x="819653" y="4025099"/>
            <a:ext cx="2994133" cy="2351851"/>
          </a:xfrm>
          <a:prstGeom prst="rect">
            <a:avLst/>
          </a:prstGeom>
          <a:gradFill flip="none" rotWithShape="1">
            <a:gsLst>
              <a:gs pos="0">
                <a:schemeClr val="accent1">
                  <a:tint val="66000"/>
                  <a:satMod val="160000"/>
                  <a:alpha val="72000"/>
                </a:schemeClr>
              </a:gs>
              <a:gs pos="50000">
                <a:schemeClr val="accent1">
                  <a:tint val="44500"/>
                  <a:satMod val="160000"/>
                </a:schemeClr>
              </a:gs>
              <a:gs pos="100000">
                <a:schemeClr val="accent1">
                  <a:tint val="23500"/>
                  <a:satMod val="160000"/>
                </a:schemeClr>
              </a:gs>
            </a:gsLst>
            <a:lin ang="5400000" scaled="1"/>
            <a:tileRect/>
          </a:gra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3779912" y="3969072"/>
            <a:ext cx="108000" cy="108000"/>
          </a:xfrm>
          <a:prstGeom prst="ellipse">
            <a:avLst/>
          </a:prstGeom>
          <a:ln/>
        </p:spPr>
        <p:style>
          <a:lnRef idx="0">
            <a:schemeClr val="accent2"/>
          </a:lnRef>
          <a:fillRef idx="3">
            <a:schemeClr val="accent2"/>
          </a:fillRef>
          <a:effectRef idx="3">
            <a:schemeClr val="accent2"/>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6103274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bg/>
                                          </p:spTgt>
                                        </p:tgtEl>
                                        <p:attrNameLst>
                                          <p:attrName>style.visibility</p:attrName>
                                        </p:attrNameLst>
                                      </p:cBhvr>
                                      <p:to>
                                        <p:strVal val="visible"/>
                                      </p:to>
                                    </p:set>
                                    <p:animEffect transition="in" filter="fade">
                                      <p:cBhvr>
                                        <p:cTn id="7" dur="500"/>
                                        <p:tgtEl>
                                          <p:spTgt spid="3">
                                            <p:bg/>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0" end="0"/>
                                            </p:txEl>
                                          </p:spTgt>
                                        </p:tgtEl>
                                        <p:attrNameLst>
                                          <p:attrName>style.visibility</p:attrName>
                                        </p:attrNameLst>
                                      </p:cBhvr>
                                      <p:to>
                                        <p:strVal val="visible"/>
                                      </p:to>
                                    </p:set>
                                    <p:animEffect transition="in" filter="fade">
                                      <p:cBhvr>
                                        <p:cTn id="10" dur="500"/>
                                        <p:tgtEl>
                                          <p:spTgt spid="3">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animEffect transition="in" filter="fade">
                                      <p:cBhvr>
                                        <p:cTn id="15" dur="500"/>
                                        <p:tgtEl>
                                          <p:spTgt spid="3">
                                            <p:txEl>
                                              <p:pRg st="1" end="1"/>
                                            </p:txEl>
                                          </p:spTgt>
                                        </p:tgtEl>
                                      </p:cBhvr>
                                    </p:animEffect>
                                  </p:childTnLst>
                                </p:cTn>
                              </p:par>
                              <p:par>
                                <p:cTn id="16" presetID="42" presetClass="path" presetSubtype="0" accel="50000" decel="50000" fill="hold" grpId="0" nodeType="withEffect">
                                  <p:stCondLst>
                                    <p:cond delay="0"/>
                                  </p:stCondLst>
                                  <p:childTnLst>
                                    <p:animMotion origin="layout" path="M -0.00139 0.00116 L 0.11024 -0.09468 " pathEditMode="relative" rAng="0" ptsTypes="AA">
                                      <p:cBhvr>
                                        <p:cTn id="17" dur="2000" fill="hold"/>
                                        <p:tgtEl>
                                          <p:spTgt spid="16"/>
                                        </p:tgtEl>
                                        <p:attrNameLst>
                                          <p:attrName>ppt_x</p:attrName>
                                          <p:attrName>ppt_y</p:attrName>
                                        </p:attrNameLst>
                                      </p:cBhvr>
                                      <p:rCtr x="5573" y="-4792"/>
                                    </p:animMotion>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par>
                                <p:cTn id="23" presetID="1" presetClass="exit" presetSubtype="0" fill="hold" grpId="0" nodeType="withEffect">
                                  <p:stCondLst>
                                    <p:cond delay="0"/>
                                  </p:stCondLst>
                                  <p:childTnLst>
                                    <p:set>
                                      <p:cBhvr>
                                        <p:cTn id="24" dur="1" fill="hold">
                                          <p:stCondLst>
                                            <p:cond delay="0"/>
                                          </p:stCondLst>
                                        </p:cTn>
                                        <p:tgtEl>
                                          <p:spTgt spid="31"/>
                                        </p:tgtEl>
                                        <p:attrNameLst>
                                          <p:attrName>style.visibility</p:attrName>
                                        </p:attrNameLst>
                                      </p:cBhvr>
                                      <p:to>
                                        <p:strVal val="hidden"/>
                                      </p:to>
                                    </p:set>
                                  </p:childTnLst>
                                </p:cTn>
                              </p:par>
                              <p:par>
                                <p:cTn id="25" presetID="42" presetClass="path" presetSubtype="0" accel="50000" decel="50000" fill="hold" nodeType="withEffect">
                                  <p:stCondLst>
                                    <p:cond delay="0"/>
                                  </p:stCondLst>
                                  <p:childTnLst>
                                    <p:animMotion origin="layout" path="M -2.22222E-6 1.11022E-16 L 0.09028 -0.11898 " pathEditMode="relative" rAng="0" ptsTypes="AA">
                                      <p:cBhvr>
                                        <p:cTn id="26" dur="2000" fill="hold"/>
                                        <p:tgtEl>
                                          <p:spTgt spid="8"/>
                                        </p:tgtEl>
                                        <p:attrNameLst>
                                          <p:attrName>ppt_x</p:attrName>
                                          <p:attrName>ppt_y</p:attrName>
                                        </p:attrNameLst>
                                      </p:cBhvr>
                                      <p:rCtr x="4514" y="-5949"/>
                                    </p:animMotion>
                                  </p:childTnLst>
                                </p:cTn>
                              </p:par>
                            </p:childTnLst>
                          </p:cTn>
                        </p:par>
                        <p:par>
                          <p:cTn id="27" fill="hold">
                            <p:stCondLst>
                              <p:cond delay="2000"/>
                            </p:stCondLst>
                            <p:childTnLst>
                              <p:par>
                                <p:cTn id="28" presetID="1" presetClass="entr" presetSubtype="0" fill="hold" grpId="0" nodeType="after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par>
                                <p:cTn id="30" presetID="10" presetClass="entr" presetSubtype="0" fill="hold" grpId="0" nodeType="withEffect">
                                  <p:stCondLst>
                                    <p:cond delay="0"/>
                                  </p:stCondLst>
                                  <p:childTnLst>
                                    <p:set>
                                      <p:cBhvr>
                                        <p:cTn id="31" dur="1" fill="hold">
                                          <p:stCondLst>
                                            <p:cond delay="0"/>
                                          </p:stCondLst>
                                        </p:cTn>
                                        <p:tgtEl>
                                          <p:spTgt spid="32"/>
                                        </p:tgtEl>
                                        <p:attrNameLst>
                                          <p:attrName>style.visibility</p:attrName>
                                        </p:attrNameLst>
                                      </p:cBhvr>
                                      <p:to>
                                        <p:strVal val="visible"/>
                                      </p:to>
                                    </p:set>
                                    <p:animEffect transition="in" filter="fade">
                                      <p:cBhvr>
                                        <p:cTn id="32" dur="500"/>
                                        <p:tgtEl>
                                          <p:spTgt spid="32"/>
                                        </p:tgtEl>
                                      </p:cBhvr>
                                    </p:animEffect>
                                  </p:childTnLst>
                                </p:cTn>
                              </p:par>
                            </p:childTnLst>
                          </p:cTn>
                        </p:par>
                        <p:par>
                          <p:cTn id="33" fill="hold">
                            <p:stCondLst>
                              <p:cond delay="2500"/>
                            </p:stCondLst>
                            <p:childTnLst>
                              <p:par>
                                <p:cTn id="34" presetID="53" presetClass="entr" presetSubtype="16" fill="hold" grpId="0" nodeType="afterEffect">
                                  <p:stCondLst>
                                    <p:cond delay="0"/>
                                  </p:stCondLst>
                                  <p:childTnLst>
                                    <p:set>
                                      <p:cBhvr>
                                        <p:cTn id="35" dur="1" fill="hold">
                                          <p:stCondLst>
                                            <p:cond delay="0"/>
                                          </p:stCondLst>
                                        </p:cTn>
                                        <p:tgtEl>
                                          <p:spTgt spid="18"/>
                                        </p:tgtEl>
                                        <p:attrNameLst>
                                          <p:attrName>style.visibility</p:attrName>
                                        </p:attrNameLst>
                                      </p:cBhvr>
                                      <p:to>
                                        <p:strVal val="visible"/>
                                      </p:to>
                                    </p:set>
                                    <p:anim calcmode="lin" valueType="num">
                                      <p:cBhvr>
                                        <p:cTn id="36" dur="500" fill="hold"/>
                                        <p:tgtEl>
                                          <p:spTgt spid="18"/>
                                        </p:tgtEl>
                                        <p:attrNameLst>
                                          <p:attrName>ppt_w</p:attrName>
                                        </p:attrNameLst>
                                      </p:cBhvr>
                                      <p:tavLst>
                                        <p:tav tm="0">
                                          <p:val>
                                            <p:fltVal val="0"/>
                                          </p:val>
                                        </p:tav>
                                        <p:tav tm="100000">
                                          <p:val>
                                            <p:strVal val="#ppt_w"/>
                                          </p:val>
                                        </p:tav>
                                      </p:tavLst>
                                    </p:anim>
                                    <p:anim calcmode="lin" valueType="num">
                                      <p:cBhvr>
                                        <p:cTn id="37" dur="500" fill="hold"/>
                                        <p:tgtEl>
                                          <p:spTgt spid="18"/>
                                        </p:tgtEl>
                                        <p:attrNameLst>
                                          <p:attrName>ppt_h</p:attrName>
                                        </p:attrNameLst>
                                      </p:cBhvr>
                                      <p:tavLst>
                                        <p:tav tm="0">
                                          <p:val>
                                            <p:fltVal val="0"/>
                                          </p:val>
                                        </p:tav>
                                        <p:tav tm="100000">
                                          <p:val>
                                            <p:strVal val="#ppt_h"/>
                                          </p:val>
                                        </p:tav>
                                      </p:tavLst>
                                    </p:anim>
                                    <p:animEffect transition="in" filter="fade">
                                      <p:cBhvr>
                                        <p:cTn id="38" dur="500"/>
                                        <p:tgtEl>
                                          <p:spTgt spid="18"/>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3">
                                            <p:txEl>
                                              <p:pRg st="3" end="3"/>
                                            </p:txEl>
                                          </p:spTgt>
                                        </p:tgtEl>
                                        <p:attrNameLst>
                                          <p:attrName>style.visibility</p:attrName>
                                        </p:attrNameLst>
                                      </p:cBhvr>
                                      <p:to>
                                        <p:strVal val="visible"/>
                                      </p:to>
                                    </p:set>
                                    <p:animEffect transition="in" filter="fade">
                                      <p:cBhvr>
                                        <p:cTn id="43" dur="500"/>
                                        <p:tgtEl>
                                          <p:spTgt spid="3">
                                            <p:txEl>
                                              <p:pRg st="3" end="3"/>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grpId="0" nodeType="clickEffect">
                                  <p:stCondLst>
                                    <p:cond delay="0"/>
                                  </p:stCondLst>
                                  <p:childTnLst>
                                    <p:set>
                                      <p:cBhvr>
                                        <p:cTn id="47" dur="1" fill="hold">
                                          <p:stCondLst>
                                            <p:cond delay="0"/>
                                          </p:stCondLst>
                                        </p:cTn>
                                        <p:tgtEl>
                                          <p:spTgt spid="3">
                                            <p:txEl>
                                              <p:pRg st="4" end="4"/>
                                            </p:txEl>
                                          </p:spTgt>
                                        </p:tgtEl>
                                        <p:attrNameLst>
                                          <p:attrName>style.visibility</p:attrName>
                                        </p:attrNameLst>
                                      </p:cBhvr>
                                      <p:to>
                                        <p:strVal val="visible"/>
                                      </p:to>
                                    </p:set>
                                    <p:animEffect transition="in" filter="fade">
                                      <p:cBhvr>
                                        <p:cTn id="48"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 grpId="0" uiExpand="1" build="p" animBg="1"/>
      <p:bldP spid="31" grpId="0" animBg="1"/>
      <p:bldP spid="32" grpId="0"/>
      <p:bldP spid="18" grpId="0" animBg="1"/>
      <p:bldP spid="11"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4</a:t>
            </a:r>
            <a:r>
              <a:rPr lang="zh-CN" altLang="en-US" dirty="0"/>
              <a:t>、生产的联合和分离的形式</a:t>
            </a:r>
          </a:p>
        </p:txBody>
      </p:sp>
      <p:sp>
        <p:nvSpPr>
          <p:cNvPr id="3" name="内容占位符 2"/>
          <p:cNvSpPr>
            <a:spLocks noGrp="1"/>
          </p:cNvSpPr>
          <p:nvPr>
            <p:ph idx="1"/>
          </p:nvPr>
        </p:nvSpPr>
        <p:spPr/>
        <p:txBody>
          <a:bodyPr/>
          <a:lstStyle/>
          <a:p>
            <a:r>
              <a:rPr lang="zh-CN" altLang="en-US" dirty="0"/>
              <a:t>在实际生活中，生产多种产品的最有效的形式要复杂得多，差别也很大</a:t>
            </a:r>
            <a:endParaRPr lang="en-US" altLang="zh-CN" dirty="0"/>
          </a:p>
          <a:p>
            <a:r>
              <a:rPr lang="zh-CN" altLang="en-US" dirty="0"/>
              <a:t>有些情况下，如果两种或多种产品能够从森林中同时生产，就有可能达到它们的最有效状态（如生产木材和增加碳汇可以同时进行）</a:t>
            </a:r>
            <a:endParaRPr lang="en-US" altLang="zh-CN" dirty="0"/>
          </a:p>
          <a:p>
            <a:r>
              <a:rPr lang="zh-CN" altLang="en-US" dirty="0"/>
              <a:t>同时，也可以在森林的不同地区、不同时间段分别进行生产</a:t>
            </a:r>
            <a:endParaRPr lang="en-US" altLang="zh-CN" dirty="0"/>
          </a:p>
          <a:p>
            <a:r>
              <a:rPr lang="zh-CN" altLang="en-US" dirty="0"/>
              <a:t>如在不同地区分别进行游憩和木材生产</a:t>
            </a:r>
            <a:endParaRPr lang="en-US" altLang="zh-CN" dirty="0"/>
          </a:p>
          <a:p>
            <a:r>
              <a:rPr lang="zh-CN" altLang="en-US" dirty="0"/>
              <a:t>在不同时间段分别进行放牧和木材生产</a:t>
            </a:r>
          </a:p>
        </p:txBody>
      </p:sp>
    </p:spTree>
    <p:extLst>
      <p:ext uri="{BB962C8B-B14F-4D97-AF65-F5344CB8AC3E}">
        <p14:creationId xmlns:p14="http://schemas.microsoft.com/office/powerpoint/2010/main" val="1815078364"/>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5</a:t>
            </a:r>
            <a:r>
              <a:rPr lang="zh-CN" altLang="en-US" dirty="0"/>
              <a:t>、竞争性的土地利用：工业用材生产和环境服务</a:t>
            </a:r>
          </a:p>
        </p:txBody>
      </p:sp>
      <p:sp>
        <p:nvSpPr>
          <p:cNvPr id="3" name="内容占位符 2"/>
          <p:cNvSpPr>
            <a:spLocks noGrp="1"/>
          </p:cNvSpPr>
          <p:nvPr>
            <p:ph idx="1"/>
          </p:nvPr>
        </p:nvSpPr>
        <p:spPr/>
        <p:txBody>
          <a:bodyPr/>
          <a:lstStyle/>
          <a:p>
            <a:r>
              <a:rPr lang="zh-CN" altLang="en-US" dirty="0"/>
              <a:t>森林所能提供的木材生产和环境服务在很大程度上是对土地的竞争性利用</a:t>
            </a:r>
            <a:endParaRPr lang="en-US" altLang="zh-CN" dirty="0"/>
          </a:p>
          <a:p>
            <a:r>
              <a:rPr lang="zh-CN" altLang="en-US" dirty="0"/>
              <a:t>一些小范围的冲突性利用，在更大的范围上就变成了竞争性利用</a:t>
            </a:r>
            <a:endParaRPr lang="en-US" altLang="zh-CN" dirty="0"/>
          </a:p>
          <a:p>
            <a:r>
              <a:rPr lang="zh-CN" altLang="en-US" dirty="0"/>
              <a:t>对竞争性利用意味着最优选择是找到两种产出的最优组合，而非只生产其中一种产品</a:t>
            </a:r>
            <a:endParaRPr lang="en-US" altLang="zh-CN" dirty="0"/>
          </a:p>
          <a:p>
            <a:r>
              <a:rPr lang="zh-CN" altLang="en-US" dirty="0"/>
              <a:t>可以对少量森林进行集约型经营木材生产，其它大量森林用于提供环境服务</a:t>
            </a:r>
            <a:endParaRPr lang="en-US" altLang="zh-CN" dirty="0"/>
          </a:p>
          <a:p>
            <a:r>
              <a:rPr lang="zh-CN" altLang="en-US" dirty="0"/>
              <a:t>如：速生丰产林、分类经营理论</a:t>
            </a:r>
          </a:p>
        </p:txBody>
      </p:sp>
    </p:spTree>
    <p:extLst>
      <p:ext uri="{BB962C8B-B14F-4D97-AF65-F5344CB8AC3E}">
        <p14:creationId xmlns:p14="http://schemas.microsoft.com/office/powerpoint/2010/main" val="1336812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a:t>Attention to economic efficiency at two levels</a:t>
            </a:r>
            <a:endParaRPr lang="zh-CN" altLang="en-US" dirty="0"/>
          </a:p>
        </p:txBody>
      </p:sp>
      <p:sp>
        <p:nvSpPr>
          <p:cNvPr id="3" name="内容占位符 2"/>
          <p:cNvSpPr>
            <a:spLocks noGrp="1"/>
          </p:cNvSpPr>
          <p:nvPr>
            <p:ph sz="half" idx="1"/>
          </p:nvPr>
        </p:nvSpPr>
        <p:spPr/>
        <p:txBody>
          <a:bodyPr>
            <a:normAutofit lnSpcReduction="10000"/>
          </a:bodyPr>
          <a:lstStyle/>
          <a:p>
            <a:r>
              <a:rPr lang="zh-CN" altLang="en-US" dirty="0"/>
              <a:t>给定用途时</a:t>
            </a:r>
            <a:endParaRPr lang="en-US" altLang="zh-CN" dirty="0"/>
          </a:p>
          <a:p>
            <a:r>
              <a:rPr lang="zh-CN" altLang="en-US" dirty="0"/>
              <a:t>配置劳动力和其它投入</a:t>
            </a:r>
            <a:endParaRPr lang="en-US" altLang="zh-CN" dirty="0"/>
          </a:p>
          <a:p>
            <a:r>
              <a:rPr lang="zh-CN" altLang="en-US" dirty="0"/>
              <a:t>以产生最大收益</a:t>
            </a:r>
            <a:endParaRPr lang="en-US" altLang="zh-CN" dirty="0"/>
          </a:p>
          <a:p>
            <a:r>
              <a:rPr lang="en-US" altLang="zh-CN" dirty="0"/>
              <a:t>The most efficient way to manage land for any particular purpose</a:t>
            </a:r>
          </a:p>
          <a:p>
            <a:r>
              <a:rPr lang="en-US" altLang="zh-CN" dirty="0"/>
              <a:t>How to apply </a:t>
            </a:r>
            <a:r>
              <a:rPr lang="en-US" altLang="zh-CN" dirty="0" err="1"/>
              <a:t>labour</a:t>
            </a:r>
            <a:r>
              <a:rPr lang="en-US" altLang="zh-CN" dirty="0"/>
              <a:t> and other inputs to generate the maximum return under a given land use</a:t>
            </a:r>
            <a:endParaRPr lang="zh-CN" altLang="en-US" dirty="0"/>
          </a:p>
        </p:txBody>
      </p:sp>
      <p:sp>
        <p:nvSpPr>
          <p:cNvPr id="4" name="内容占位符 3"/>
          <p:cNvSpPr>
            <a:spLocks noGrp="1"/>
          </p:cNvSpPr>
          <p:nvPr>
            <p:ph sz="half" idx="2"/>
          </p:nvPr>
        </p:nvSpPr>
        <p:spPr/>
        <p:txBody>
          <a:bodyPr>
            <a:normAutofit lnSpcReduction="10000"/>
          </a:bodyPr>
          <a:lstStyle/>
          <a:p>
            <a:r>
              <a:rPr lang="zh-CN" altLang="en-US" dirty="0"/>
              <a:t>未给定用途时</a:t>
            </a:r>
            <a:endParaRPr lang="en-US" altLang="zh-CN" dirty="0"/>
          </a:p>
          <a:p>
            <a:r>
              <a:rPr lang="zh-CN" altLang="en-US" dirty="0"/>
              <a:t>从土地的多种用途中找到能产生最大净收益的一种或几种组合</a:t>
            </a:r>
            <a:endParaRPr lang="en-US" altLang="zh-CN" dirty="0"/>
          </a:p>
          <a:p>
            <a:r>
              <a:rPr lang="en-US" altLang="zh-CN" dirty="0"/>
              <a:t>Selecting among the alternative uses to find the one</a:t>
            </a:r>
            <a:r>
              <a:rPr lang="zh-CN" altLang="en-US" dirty="0"/>
              <a:t>，</a:t>
            </a:r>
            <a:r>
              <a:rPr lang="en-US" altLang="zh-CN" dirty="0"/>
              <a:t>or the combination of uses</a:t>
            </a:r>
            <a:r>
              <a:rPr lang="zh-CN" altLang="en-US" dirty="0"/>
              <a:t>，</a:t>
            </a:r>
            <a:r>
              <a:rPr lang="en-US" altLang="zh-CN" dirty="0"/>
              <a:t>that yields the highest net return</a:t>
            </a:r>
            <a:endParaRPr lang="zh-CN" altLang="en-US" dirty="0"/>
          </a:p>
        </p:txBody>
      </p:sp>
    </p:spTree>
    <p:extLst>
      <p:ext uri="{BB962C8B-B14F-4D97-AF65-F5344CB8AC3E}">
        <p14:creationId xmlns:p14="http://schemas.microsoft.com/office/powerpoint/2010/main" val="26625020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中国的森林分类经营</a:t>
            </a:r>
          </a:p>
        </p:txBody>
      </p:sp>
      <p:graphicFrame>
        <p:nvGraphicFramePr>
          <p:cNvPr id="4" name="内容占位符 3"/>
          <p:cNvGraphicFramePr>
            <a:graphicFrameLocks noGrp="1"/>
          </p:cNvGraphicFramePr>
          <p:nvPr>
            <p:ph idx="1"/>
            <p:extLst>
              <p:ext uri="{D42A27DB-BD31-4B8C-83A1-F6EECF244321}">
                <p14:modId xmlns:p14="http://schemas.microsoft.com/office/powerpoint/2010/main" val="389994351"/>
              </p:ext>
            </p:extLst>
          </p:nvPr>
        </p:nvGraphicFramePr>
        <p:xfrm>
          <a:off x="914400" y="1125538"/>
          <a:ext cx="8229600" cy="573246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060052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sz="quarter" idx="13"/>
          </p:nvPr>
        </p:nvSpPr>
        <p:spPr/>
        <p:txBody>
          <a:bodyPr/>
          <a:lstStyle/>
          <a:p>
            <a:r>
              <a:rPr lang="en-US" altLang="zh-CN" dirty="0"/>
              <a:t>(</a:t>
            </a:r>
            <a:r>
              <a:rPr lang="zh-CN" altLang="en-US" dirty="0"/>
              <a:t>生态</a:t>
            </a:r>
            <a:r>
              <a:rPr lang="en-US" altLang="zh-CN" dirty="0"/>
              <a:t>)</a:t>
            </a:r>
            <a:r>
              <a:rPr lang="zh-CN" altLang="en-US" dirty="0"/>
              <a:t>公益林</a:t>
            </a:r>
            <a:r>
              <a:rPr lang="en-US" altLang="zh-CN" dirty="0"/>
              <a:t>non-commercial forest</a:t>
            </a:r>
          </a:p>
          <a:p>
            <a:pPr lvl="1"/>
            <a:r>
              <a:rPr lang="zh-CN" altLang="en-US" dirty="0"/>
              <a:t>为维护和创造优良生态环境，保持生态平衡，保护生物多样性等满足人类社会的生态孺求和可持续发展为主体功能，主要是提供公益性、社会性产品或服务的森林、林木、林地</a:t>
            </a:r>
            <a:r>
              <a:rPr lang="en-US" altLang="zh-CN" dirty="0"/>
              <a:t>.</a:t>
            </a:r>
          </a:p>
          <a:p>
            <a:endParaRPr lang="en-US" altLang="zh-CN" dirty="0"/>
          </a:p>
          <a:p>
            <a:endParaRPr lang="en-US" altLang="zh-CN" dirty="0"/>
          </a:p>
          <a:p>
            <a:endParaRPr lang="en-US" altLang="zh-CN" dirty="0"/>
          </a:p>
          <a:p>
            <a:r>
              <a:rPr lang="zh-CN" altLang="en-US" dirty="0"/>
              <a:t>商品林</a:t>
            </a:r>
            <a:r>
              <a:rPr lang="en-US" altLang="zh-CN" dirty="0"/>
              <a:t>commercial forest</a:t>
            </a:r>
          </a:p>
          <a:p>
            <a:pPr lvl="1"/>
            <a:r>
              <a:rPr lang="zh-CN" altLang="en-US" dirty="0"/>
              <a:t>以生产木</a:t>
            </a:r>
            <a:r>
              <a:rPr lang="en-US" altLang="zh-CN" dirty="0"/>
              <a:t>(</a:t>
            </a:r>
            <a:r>
              <a:rPr lang="zh-CN" altLang="en-US" dirty="0"/>
              <a:t>竹</a:t>
            </a:r>
            <a:r>
              <a:rPr lang="en-US" altLang="zh-CN" dirty="0"/>
              <a:t>)</a:t>
            </a:r>
            <a:r>
              <a:rPr lang="zh-CN" altLang="en-US" dirty="0"/>
              <a:t>材和提供其他林特产品，获得最大经济产出等满足人类社会的经济需求为主体功能的森林、林地、林木，主要是提供能进入市场流通的经济产品。</a:t>
            </a:r>
          </a:p>
        </p:txBody>
      </p:sp>
      <p:sp>
        <p:nvSpPr>
          <p:cNvPr id="3" name="标题 2"/>
          <p:cNvSpPr>
            <a:spLocks noGrp="1"/>
          </p:cNvSpPr>
          <p:nvPr>
            <p:ph type="title"/>
          </p:nvPr>
        </p:nvSpPr>
        <p:spPr/>
        <p:txBody>
          <a:bodyPr/>
          <a:lstStyle/>
          <a:p>
            <a:r>
              <a:rPr lang="zh-CN" altLang="en-US" dirty="0"/>
              <a:t>分类定义</a:t>
            </a:r>
          </a:p>
        </p:txBody>
      </p:sp>
    </p:spTree>
    <p:extLst>
      <p:ext uri="{BB962C8B-B14F-4D97-AF65-F5344CB8AC3E}">
        <p14:creationId xmlns:p14="http://schemas.microsoft.com/office/powerpoint/2010/main" val="86686495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0"/>
            <a:ext cx="9144000" cy="620688"/>
          </a:xfrm>
        </p:spPr>
        <p:txBody>
          <a:bodyPr>
            <a:noAutofit/>
          </a:bodyPr>
          <a:lstStyle/>
          <a:p>
            <a:r>
              <a:rPr lang="zh-CN" altLang="en-US" sz="3600" dirty="0"/>
              <a:t>森林分类系统</a:t>
            </a:r>
          </a:p>
        </p:txBody>
      </p:sp>
      <p:graphicFrame>
        <p:nvGraphicFramePr>
          <p:cNvPr id="3" name="表格 2"/>
          <p:cNvGraphicFramePr>
            <a:graphicFrameLocks noGrp="1"/>
          </p:cNvGraphicFramePr>
          <p:nvPr>
            <p:extLst>
              <p:ext uri="{D42A27DB-BD31-4B8C-83A1-F6EECF244321}">
                <p14:modId xmlns:p14="http://schemas.microsoft.com/office/powerpoint/2010/main" val="528479346"/>
              </p:ext>
            </p:extLst>
          </p:nvPr>
        </p:nvGraphicFramePr>
        <p:xfrm>
          <a:off x="1115616" y="620683"/>
          <a:ext cx="7200801" cy="6294878"/>
        </p:xfrm>
        <a:graphic>
          <a:graphicData uri="http://schemas.openxmlformats.org/drawingml/2006/table">
            <a:tbl>
              <a:tblPr/>
              <a:tblGrid>
                <a:gridCol w="832608">
                  <a:extLst>
                    <a:ext uri="{9D8B030D-6E8A-4147-A177-3AD203B41FA5}">
                      <a16:colId xmlns:a16="http://schemas.microsoft.com/office/drawing/2014/main" val="20000"/>
                    </a:ext>
                  </a:extLst>
                </a:gridCol>
                <a:gridCol w="823576">
                  <a:extLst>
                    <a:ext uri="{9D8B030D-6E8A-4147-A177-3AD203B41FA5}">
                      <a16:colId xmlns:a16="http://schemas.microsoft.com/office/drawing/2014/main" val="20001"/>
                    </a:ext>
                  </a:extLst>
                </a:gridCol>
                <a:gridCol w="1224136">
                  <a:extLst>
                    <a:ext uri="{9D8B030D-6E8A-4147-A177-3AD203B41FA5}">
                      <a16:colId xmlns:a16="http://schemas.microsoft.com/office/drawing/2014/main" val="20002"/>
                    </a:ext>
                  </a:extLst>
                </a:gridCol>
                <a:gridCol w="4320481">
                  <a:extLst>
                    <a:ext uri="{9D8B030D-6E8A-4147-A177-3AD203B41FA5}">
                      <a16:colId xmlns:a16="http://schemas.microsoft.com/office/drawing/2014/main" val="20003"/>
                    </a:ext>
                  </a:extLst>
                </a:gridCol>
              </a:tblGrid>
              <a:tr h="148508">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类别</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林种</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二级林种</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主导功能</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7015">
                <a:tc rowSpan="13">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公益林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7">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特种用途林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国防林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保护国界</a:t>
                      </a:r>
                      <a:r>
                        <a:rPr lang="en-US" altLang="zh-CN" sz="1050" b="0" i="0">
                          <a:effectLst/>
                          <a:latin typeface="黑体" panose="02010609060101010101" pitchFamily="49" charset="-122"/>
                          <a:ea typeface="黑体" panose="02010609060101010101" pitchFamily="49" charset="-122"/>
                        </a:rPr>
                        <a:t>1</a:t>
                      </a:r>
                      <a:r>
                        <a:rPr lang="zh-CN" altLang="en-US" sz="1050" b="0" i="0">
                          <a:effectLst/>
                          <a:latin typeface="黑体" panose="02010609060101010101" pitchFamily="49" charset="-122"/>
                          <a:ea typeface="黑体" panose="02010609060101010101" pitchFamily="49" charset="-122"/>
                        </a:rPr>
                        <a:t>掩护和屏障军事设施</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97015">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科教实验林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提供科研、科普教育和定位观侧场所</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45523">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种质资源林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保护种质资源与遗传基因、种质测定、繁育良种、培育新品种</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97015">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环境保护林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净化空气、防污杭污、减尘降噪、绿化美化小区环境</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48508">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风景林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维护自然风光和游憩娱乐场所</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97015">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文化林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保护自然与人类文化遗产，历史及人文纪念</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594029">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自然保存林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留存与保护典型森林生态系统、地带性顶极群落、珍贵动植物栖息地与繁殖区和具有特殊价值森林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97015">
                <a:tc vMerge="1">
                  <a:txBody>
                    <a:bodyPr/>
                    <a:lstStyle/>
                    <a:p>
                      <a:endParaRPr lang="zh-CN" altLang="en-US"/>
                    </a:p>
                  </a:txBody>
                  <a:tcPr/>
                </a:tc>
                <a:tc rowSpan="6">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防护林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水土保持林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减缓地表径流、减少水力侵蚀、防止水土流失、保持土城肥力</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445523">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水源涵养林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涵养和保护水源、维护和稳定冰川雪线、调节流域径流、改善水文状况</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97015">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护路护岸林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保护道路、堤防、海岸、沟粟等墓础设施</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97015">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防风固沙林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在荒澳区、风沙洽线减缓风速、防止风蚀、固定沙地</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r h="297015">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农田牧场防护林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改普农区牧场自然环境、保障农牧业生产条件</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2"/>
                  </a:ext>
                </a:extLst>
              </a:tr>
              <a:tr h="297015">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其他防护林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防止并阻隔林火蔓延、防雾、护渔、防烟等</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3"/>
                  </a:ext>
                </a:extLst>
              </a:tr>
              <a:tr h="297015">
                <a:tc rowSpan="7">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商品林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rowSpan="2">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用材林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一般用材林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培育工业及生活用材、生产不同规格材种的木</a:t>
                      </a:r>
                      <a:r>
                        <a:rPr lang="en-US" altLang="zh-CN" sz="1050" b="0" i="0">
                          <a:effectLst/>
                          <a:latin typeface="黑体" panose="02010609060101010101" pitchFamily="49" charset="-122"/>
                          <a:ea typeface="黑体" panose="02010609060101010101" pitchFamily="49" charset="-122"/>
                        </a:rPr>
                        <a:t>(</a:t>
                      </a:r>
                      <a:r>
                        <a:rPr lang="zh-CN" altLang="en-US" sz="1050" b="0" i="0">
                          <a:effectLst/>
                          <a:latin typeface="黑体" panose="02010609060101010101" pitchFamily="49" charset="-122"/>
                          <a:ea typeface="黑体" panose="02010609060101010101" pitchFamily="49" charset="-122"/>
                        </a:rPr>
                        <a:t>竹</a:t>
                      </a:r>
                      <a:r>
                        <a:rPr lang="en-US" altLang="zh-CN" sz="1050" b="0" i="0">
                          <a:effectLst/>
                          <a:latin typeface="黑体" panose="02010609060101010101" pitchFamily="49" charset="-122"/>
                          <a:ea typeface="黑体" panose="02010609060101010101" pitchFamily="49" charset="-122"/>
                        </a:rPr>
                        <a:t>)</a:t>
                      </a:r>
                      <a:r>
                        <a:rPr lang="zh-CN" altLang="en-US" sz="1050" b="0" i="0">
                          <a:effectLst/>
                          <a:latin typeface="黑体" panose="02010609060101010101" pitchFamily="49" charset="-122"/>
                          <a:ea typeface="黑体" panose="02010609060101010101" pitchFamily="49" charset="-122"/>
                        </a:rPr>
                        <a:t>材</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4"/>
                  </a:ext>
                </a:extLst>
              </a:tr>
              <a:tr h="297015">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工业纤维林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培育造纸及人造板工业等所禽木</a:t>
                      </a:r>
                      <a:r>
                        <a:rPr lang="en-US" altLang="zh-CN" sz="1050" b="0" i="0">
                          <a:effectLst/>
                          <a:latin typeface="黑体" panose="02010609060101010101" pitchFamily="49" charset="-122"/>
                          <a:ea typeface="黑体" panose="02010609060101010101" pitchFamily="49" charset="-122"/>
                        </a:rPr>
                        <a:t>(</a:t>
                      </a:r>
                      <a:r>
                        <a:rPr lang="zh-CN" altLang="en-US" sz="1050" b="0" i="0">
                          <a:effectLst/>
                          <a:latin typeface="黑体" panose="02010609060101010101" pitchFamily="49" charset="-122"/>
                          <a:ea typeface="黑体" panose="02010609060101010101" pitchFamily="49" charset="-122"/>
                        </a:rPr>
                        <a:t>竹</a:t>
                      </a:r>
                      <a:r>
                        <a:rPr lang="en-US" altLang="zh-CN" sz="1050" b="0" i="0">
                          <a:effectLst/>
                          <a:latin typeface="黑体" panose="02010609060101010101" pitchFamily="49" charset="-122"/>
                          <a:ea typeface="黑体" panose="02010609060101010101" pitchFamily="49" charset="-122"/>
                        </a:rPr>
                        <a:t>)</a:t>
                      </a:r>
                      <a:r>
                        <a:rPr lang="zh-CN" altLang="en-US" sz="1050" b="0" i="0">
                          <a:effectLst/>
                          <a:latin typeface="黑体" panose="02010609060101010101" pitchFamily="49" charset="-122"/>
                          <a:ea typeface="黑体" panose="02010609060101010101" pitchFamily="49" charset="-122"/>
                        </a:rPr>
                        <a:t>纤维材</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5"/>
                  </a:ext>
                </a:extLst>
              </a:tr>
              <a:tr h="148508">
                <a:tc vMerge="1">
                  <a:txBody>
                    <a:bodyPr/>
                    <a:lstStyle/>
                    <a:p>
                      <a:endParaRPr lang="zh-CN" altLang="en-US"/>
                    </a:p>
                  </a:txBody>
                  <a:tcPr/>
                </a:tc>
                <a:tc gridSpan="2">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薪炭林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hMerge="1">
                  <a:txBody>
                    <a:bodyPr/>
                    <a:lstStyle/>
                    <a:p>
                      <a:endParaRPr lang="zh-CN" altLang="en-US"/>
                    </a:p>
                  </a:txBody>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生产木质热能原料和生活嫩料</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6"/>
                  </a:ext>
                </a:extLst>
              </a:tr>
              <a:tr h="148508">
                <a:tc vMerge="1">
                  <a:txBody>
                    <a:bodyPr/>
                    <a:lstStyle/>
                    <a:p>
                      <a:endParaRPr lang="zh-CN" altLang="en-US"/>
                    </a:p>
                  </a:txBody>
                  <a:tcPr/>
                </a:tc>
                <a:tc rowSpan="4">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经济林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果品林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生产干、鲜果品</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7"/>
                  </a:ext>
                </a:extLst>
              </a:tr>
              <a:tr h="148508">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油料林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生产工业与民用油加工原料</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8"/>
                  </a:ext>
                </a:extLst>
              </a:tr>
              <a:tr h="297015">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化工原料林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a:effectLst/>
                          <a:latin typeface="黑体" panose="02010609060101010101" pitchFamily="49" charset="-122"/>
                          <a:ea typeface="黑体" panose="02010609060101010101" pitchFamily="49" charset="-122"/>
                        </a:rPr>
                        <a:t>生产松脂、橡胶、生漆、白蜡、紫胶等林化原料</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9"/>
                  </a:ext>
                </a:extLst>
              </a:tr>
              <a:tr h="445523">
                <a:tc vMerge="1">
                  <a:txBody>
                    <a:bodyPr/>
                    <a:lstStyle/>
                    <a:p>
                      <a:endParaRPr lang="zh-CN" altLang="en-US"/>
                    </a:p>
                  </a:txBody>
                  <a:tcPr/>
                </a:tc>
                <a:tc vMerge="1">
                  <a:txBody>
                    <a:bodyPr/>
                    <a:lstStyle/>
                    <a:p>
                      <a:endParaRPr lang="zh-CN" altLang="en-US"/>
                    </a:p>
                  </a:txBody>
                  <a:tcPr/>
                </a:tc>
                <a:tc>
                  <a:txBody>
                    <a:bodyPr/>
                    <a:lstStyle/>
                    <a:p>
                      <a:pPr algn="ctr">
                        <a:spcAft>
                          <a:spcPts val="0"/>
                        </a:spcAft>
                      </a:pPr>
                      <a:r>
                        <a:rPr lang="zh-CN" altLang="en-US" sz="1050" b="0" i="0">
                          <a:effectLst/>
                          <a:latin typeface="黑体" panose="02010609060101010101" pitchFamily="49" charset="-122"/>
                          <a:ea typeface="黑体" panose="02010609060101010101" pitchFamily="49" charset="-122"/>
                        </a:rPr>
                        <a:t>其他经济林</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spcAft>
                          <a:spcPts val="0"/>
                        </a:spcAft>
                      </a:pPr>
                      <a:r>
                        <a:rPr lang="zh-CN" altLang="en-US" sz="1050" b="0" i="0" dirty="0">
                          <a:effectLst/>
                          <a:latin typeface="黑体" panose="02010609060101010101" pitchFamily="49" charset="-122"/>
                          <a:ea typeface="黑体" panose="02010609060101010101" pitchFamily="49" charset="-122"/>
                        </a:rPr>
                        <a:t>生产饮料、药料、香料、调料、饲料、花卉、林</a:t>
                      </a:r>
                      <a:r>
                        <a:rPr lang="en-US" altLang="zh-CN" sz="1050" b="0" i="0" dirty="0">
                          <a:effectLst/>
                          <a:latin typeface="黑体" panose="02010609060101010101" pitchFamily="49" charset="-122"/>
                          <a:ea typeface="黑体" panose="02010609060101010101" pitchFamily="49" charset="-122"/>
                        </a:rPr>
                        <a:t>(</a:t>
                      </a:r>
                      <a:r>
                        <a:rPr lang="zh-CN" altLang="en-US" sz="1050" b="0" i="0" dirty="0">
                          <a:effectLst/>
                          <a:latin typeface="黑体" panose="02010609060101010101" pitchFamily="49" charset="-122"/>
                          <a:ea typeface="黑体" panose="02010609060101010101" pitchFamily="49" charset="-122"/>
                        </a:rPr>
                        <a:t>竹</a:t>
                      </a:r>
                      <a:r>
                        <a:rPr lang="en-US" altLang="zh-CN" sz="1050" b="0" i="0" dirty="0">
                          <a:effectLst/>
                          <a:latin typeface="黑体" panose="02010609060101010101" pitchFamily="49" charset="-122"/>
                          <a:ea typeface="黑体" panose="02010609060101010101" pitchFamily="49" charset="-122"/>
                        </a:rPr>
                        <a:t>)</a:t>
                      </a:r>
                      <a:r>
                        <a:rPr lang="zh-CN" altLang="en-US" sz="1050" b="0" i="0" dirty="0">
                          <a:effectLst/>
                          <a:latin typeface="黑体" panose="02010609060101010101" pitchFamily="49" charset="-122"/>
                          <a:ea typeface="黑体" panose="02010609060101010101" pitchFamily="49" charset="-122"/>
                        </a:rPr>
                        <a:t>食品等林特产品及加工原料</a:t>
                      </a:r>
                    </a:p>
                  </a:txBody>
                  <a:tcPr marL="34122" marR="34122"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20"/>
                  </a:ext>
                </a:extLst>
              </a:tr>
            </a:tbl>
          </a:graphicData>
        </a:graphic>
      </p:graphicFrame>
    </p:spTree>
    <p:extLst>
      <p:ext uri="{BB962C8B-B14F-4D97-AF65-F5344CB8AC3E}">
        <p14:creationId xmlns:p14="http://schemas.microsoft.com/office/powerpoint/2010/main" val="415559358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实用中</a:t>
            </a:r>
            <a:br>
              <a:rPr lang="en-US" altLang="zh-CN" dirty="0"/>
            </a:br>
            <a:r>
              <a:rPr lang="zh-CN" altLang="en-US" dirty="0"/>
              <a:t>的</a:t>
            </a:r>
            <a:br>
              <a:rPr lang="en-US" altLang="zh-CN" dirty="0"/>
            </a:br>
            <a:r>
              <a:rPr lang="zh-CN" altLang="en-US" dirty="0"/>
              <a:t>困难</a:t>
            </a:r>
          </a:p>
        </p:txBody>
      </p:sp>
      <p:sp>
        <p:nvSpPr>
          <p:cNvPr id="3" name="文本占位符 2"/>
          <p:cNvSpPr>
            <a:spLocks noGrp="1"/>
          </p:cNvSpPr>
          <p:nvPr>
            <p:ph type="body" idx="1"/>
          </p:nvPr>
        </p:nvSpPr>
        <p:spPr/>
        <p:txBody>
          <a:bodyPr/>
          <a:lstStyle/>
          <a:p>
            <a:r>
              <a:rPr lang="en-US" altLang="zh-CN" dirty="0"/>
              <a:t>Practical Difficulties</a:t>
            </a:r>
          </a:p>
        </p:txBody>
      </p:sp>
      <p:sp>
        <p:nvSpPr>
          <p:cNvPr id="4" name="文本占位符 3"/>
          <p:cNvSpPr>
            <a:spLocks noGrp="1"/>
          </p:cNvSpPr>
          <p:nvPr>
            <p:ph type="body" sz="quarter" idx="13"/>
          </p:nvPr>
        </p:nvSpPr>
        <p:spPr/>
        <p:txBody>
          <a:bodyPr/>
          <a:lstStyle/>
          <a:p>
            <a:r>
              <a:rPr lang="en-US" altLang="zh-CN" dirty="0"/>
              <a:t>5</a:t>
            </a:r>
            <a:endParaRPr lang="zh-CN" altLang="en-US" dirty="0"/>
          </a:p>
        </p:txBody>
      </p:sp>
    </p:spTree>
    <p:extLst>
      <p:ext uri="{BB962C8B-B14F-4D97-AF65-F5344CB8AC3E}">
        <p14:creationId xmlns:p14="http://schemas.microsoft.com/office/powerpoint/2010/main" val="374432118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林地市场常常不能有效分配资源</a:t>
            </a:r>
          </a:p>
        </p:txBody>
      </p:sp>
      <p:sp>
        <p:nvSpPr>
          <p:cNvPr id="3" name="内容占位符 2"/>
          <p:cNvSpPr>
            <a:spLocks noGrp="1"/>
          </p:cNvSpPr>
          <p:nvPr>
            <p:ph idx="1"/>
          </p:nvPr>
        </p:nvSpPr>
        <p:spPr/>
        <p:txBody>
          <a:bodyPr/>
          <a:lstStyle/>
          <a:p>
            <a:r>
              <a:rPr lang="zh-CN" altLang="en-US" dirty="0"/>
              <a:t>公有制的森林限制了市场作用的发挥</a:t>
            </a:r>
            <a:endParaRPr lang="en-US" altLang="zh-CN" dirty="0"/>
          </a:p>
          <a:p>
            <a:r>
              <a:rPr lang="zh-CN" altLang="en-US" dirty="0"/>
              <a:t>土地利用的外部性，导致政府利用分区制或其它控制措施来决定私人所有者如何利用土地</a:t>
            </a:r>
            <a:endParaRPr lang="en-US" altLang="zh-CN" dirty="0"/>
          </a:p>
          <a:p>
            <a:r>
              <a:rPr lang="zh-CN" altLang="en-US" dirty="0"/>
              <a:t>税收干扰了经济刺激，而无价格的成本和收益也干扰了市场信号和决策</a:t>
            </a:r>
            <a:endParaRPr lang="en-US" altLang="zh-CN" dirty="0"/>
          </a:p>
          <a:p>
            <a:endParaRPr lang="en-US" altLang="zh-CN" dirty="0"/>
          </a:p>
          <a:p>
            <a:endParaRPr lang="zh-CN" altLang="en-US" dirty="0"/>
          </a:p>
        </p:txBody>
      </p:sp>
    </p:spTree>
    <p:extLst>
      <p:ext uri="{BB962C8B-B14F-4D97-AF65-F5344CB8AC3E}">
        <p14:creationId xmlns:p14="http://schemas.microsoft.com/office/powerpoint/2010/main" val="32564778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lstStyle/>
          <a:p>
            <a:r>
              <a:rPr lang="zh-CN" altLang="en-US" dirty="0"/>
              <a:t>实现土地利用最佳问题的两个方面</a:t>
            </a:r>
          </a:p>
        </p:txBody>
      </p:sp>
      <p:sp>
        <p:nvSpPr>
          <p:cNvPr id="5" name="内容占位符 4"/>
          <p:cNvSpPr>
            <a:spLocks noGrp="1"/>
          </p:cNvSpPr>
          <p:nvPr>
            <p:ph sz="half" idx="1"/>
          </p:nvPr>
        </p:nvSpPr>
        <p:spPr/>
        <p:txBody>
          <a:bodyPr/>
          <a:lstStyle/>
          <a:p>
            <a:r>
              <a:rPr lang="zh-CN" altLang="en-US" dirty="0"/>
              <a:t>在一定的管理集约程度上决定最有利的产品和效益组合</a:t>
            </a:r>
            <a:endParaRPr lang="en-US" altLang="zh-CN" dirty="0"/>
          </a:p>
          <a:p>
            <a:r>
              <a:rPr lang="zh-CN" altLang="en-US" dirty="0"/>
              <a:t>选择生产可能性曲线上的最佳点</a:t>
            </a:r>
          </a:p>
        </p:txBody>
      </p:sp>
      <p:sp>
        <p:nvSpPr>
          <p:cNvPr id="6" name="内容占位符 5"/>
          <p:cNvSpPr>
            <a:spLocks noGrp="1"/>
          </p:cNvSpPr>
          <p:nvPr>
            <p:ph sz="half" idx="2"/>
          </p:nvPr>
        </p:nvSpPr>
        <p:spPr/>
        <p:txBody>
          <a:bodyPr/>
          <a:lstStyle/>
          <a:p>
            <a:r>
              <a:rPr lang="zh-CN" altLang="en-US" dirty="0"/>
              <a:t>决定利用的最佳集约程度</a:t>
            </a:r>
            <a:endParaRPr lang="en-US" altLang="zh-CN" dirty="0"/>
          </a:p>
          <a:p>
            <a:r>
              <a:rPr lang="zh-CN" altLang="en-US" dirty="0"/>
              <a:t>或生产可能的增加量为多少</a:t>
            </a:r>
            <a:endParaRPr lang="en-US" altLang="zh-CN" dirty="0"/>
          </a:p>
          <a:p>
            <a:r>
              <a:rPr lang="zh-CN" altLang="en-US" dirty="0"/>
              <a:t>两个问题都要求注意有关的经济价值和生产技术可能性</a:t>
            </a:r>
          </a:p>
        </p:txBody>
      </p:sp>
    </p:spTree>
    <p:extLst>
      <p:ext uri="{BB962C8B-B14F-4D97-AF65-F5344CB8AC3E}">
        <p14:creationId xmlns:p14="http://schemas.microsoft.com/office/powerpoint/2010/main" val="413215782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案例</a:t>
            </a:r>
          </a:p>
        </p:txBody>
      </p:sp>
      <p:sp>
        <p:nvSpPr>
          <p:cNvPr id="3" name="内容占位符 2"/>
          <p:cNvSpPr>
            <a:spLocks noGrp="1"/>
          </p:cNvSpPr>
          <p:nvPr>
            <p:ph idx="1"/>
          </p:nvPr>
        </p:nvSpPr>
        <p:spPr/>
        <p:txBody>
          <a:bodyPr/>
          <a:lstStyle/>
          <a:p>
            <a:r>
              <a:rPr lang="zh-CN" altLang="en-US" dirty="0"/>
              <a:t>假定</a:t>
            </a:r>
            <a:endParaRPr lang="en-US" altLang="zh-CN" dirty="0"/>
          </a:p>
          <a:p>
            <a:r>
              <a:rPr lang="zh-CN" altLang="en-US" dirty="0"/>
              <a:t>存在一片森林</a:t>
            </a:r>
            <a:endParaRPr lang="en-US" altLang="zh-CN" dirty="0"/>
          </a:p>
          <a:p>
            <a:r>
              <a:rPr lang="zh-CN" altLang="en-US" dirty="0"/>
              <a:t>每年连续生产</a:t>
            </a:r>
            <a:r>
              <a:rPr lang="en-US" altLang="zh-CN" dirty="0"/>
              <a:t>1200</a:t>
            </a:r>
            <a:r>
              <a:rPr lang="zh-CN" altLang="en-US" dirty="0"/>
              <a:t>立方米木材</a:t>
            </a:r>
            <a:endParaRPr lang="en-US" altLang="zh-CN" dirty="0"/>
          </a:p>
          <a:p>
            <a:r>
              <a:rPr lang="zh-CN" altLang="en-US" dirty="0"/>
              <a:t>并提供</a:t>
            </a:r>
            <a:r>
              <a:rPr lang="en-US" altLang="zh-CN" dirty="0"/>
              <a:t>1000</a:t>
            </a:r>
            <a:r>
              <a:rPr lang="zh-CN" altLang="en-US" dirty="0"/>
              <a:t>个游乐日</a:t>
            </a:r>
            <a:endParaRPr lang="en-US" altLang="zh-CN" dirty="0"/>
          </a:p>
          <a:p>
            <a:r>
              <a:rPr lang="zh-CN" altLang="en-US" dirty="0"/>
              <a:t>每立方米木材的价格是</a:t>
            </a:r>
            <a:r>
              <a:rPr lang="en-US" altLang="zh-CN" dirty="0"/>
              <a:t>20</a:t>
            </a:r>
            <a:r>
              <a:rPr lang="zh-CN" altLang="en-US" dirty="0"/>
              <a:t>元</a:t>
            </a:r>
            <a:endParaRPr lang="en-US" altLang="zh-CN" dirty="0"/>
          </a:p>
          <a:p>
            <a:r>
              <a:rPr lang="zh-CN" altLang="en-US" dirty="0"/>
              <a:t>每个游乐日的价值是</a:t>
            </a:r>
            <a:r>
              <a:rPr lang="en-US" altLang="zh-CN" dirty="0"/>
              <a:t>25</a:t>
            </a:r>
            <a:r>
              <a:rPr lang="zh-CN" altLang="en-US" dirty="0"/>
              <a:t>元</a:t>
            </a:r>
            <a:endParaRPr lang="en-US" altLang="zh-CN" dirty="0"/>
          </a:p>
          <a:p>
            <a:r>
              <a:rPr lang="zh-CN" altLang="en-US" dirty="0"/>
              <a:t>牺牲一半游乐容量，可以额外生产</a:t>
            </a:r>
            <a:r>
              <a:rPr lang="en-US" altLang="zh-CN" dirty="0"/>
              <a:t>800</a:t>
            </a:r>
            <a:r>
              <a:rPr lang="zh-CN" altLang="en-US" dirty="0"/>
              <a:t>立方米木材</a:t>
            </a:r>
          </a:p>
        </p:txBody>
      </p:sp>
    </p:spTree>
    <p:extLst>
      <p:ext uri="{BB962C8B-B14F-4D97-AF65-F5344CB8AC3E}">
        <p14:creationId xmlns:p14="http://schemas.microsoft.com/office/powerpoint/2010/main" val="2194017544"/>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案例</a:t>
            </a:r>
          </a:p>
        </p:txBody>
      </p:sp>
      <p:sp>
        <p:nvSpPr>
          <p:cNvPr id="3" name="内容占位符 2"/>
          <p:cNvSpPr>
            <a:spLocks noGrp="1"/>
          </p:cNvSpPr>
          <p:nvPr>
            <p:ph idx="1"/>
          </p:nvPr>
        </p:nvSpPr>
        <p:spPr/>
        <p:txBody>
          <a:bodyPr/>
          <a:lstStyle/>
          <a:p>
            <a:r>
              <a:rPr lang="zh-CN" altLang="en-US" dirty="0"/>
              <a:t>牺牲一半游乐容量，可以额外生产</a:t>
            </a:r>
            <a:r>
              <a:rPr lang="en-US" altLang="zh-CN" dirty="0"/>
              <a:t>800</a:t>
            </a:r>
            <a:r>
              <a:rPr lang="zh-CN" altLang="en-US" dirty="0"/>
              <a:t>立方米木材</a:t>
            </a:r>
          </a:p>
          <a:p>
            <a:r>
              <a:rPr lang="zh-CN" altLang="en-US" dirty="0"/>
              <a:t>牺牲游乐容量的价值：</a:t>
            </a:r>
            <a:r>
              <a:rPr lang="en-US" altLang="zh-CN" dirty="0"/>
              <a:t>500</a:t>
            </a:r>
            <a:r>
              <a:rPr lang="zh-CN" altLang="en-US" dirty="0"/>
              <a:t>游乐日</a:t>
            </a:r>
            <a:r>
              <a:rPr lang="en-US" altLang="zh-CN" dirty="0"/>
              <a:t>×25</a:t>
            </a:r>
            <a:r>
              <a:rPr lang="zh-CN" altLang="en-US" dirty="0"/>
              <a:t>元</a:t>
            </a:r>
            <a:r>
              <a:rPr lang="en-US" altLang="zh-CN" dirty="0"/>
              <a:t>/</a:t>
            </a:r>
            <a:r>
              <a:rPr lang="zh-CN" altLang="en-US" dirty="0"/>
              <a:t>天</a:t>
            </a:r>
            <a:r>
              <a:rPr lang="en-US" altLang="zh-CN" dirty="0"/>
              <a:t>=12500</a:t>
            </a:r>
            <a:r>
              <a:rPr lang="zh-CN" altLang="en-US" dirty="0"/>
              <a:t>元</a:t>
            </a:r>
            <a:endParaRPr lang="en-US" altLang="zh-CN" dirty="0"/>
          </a:p>
          <a:p>
            <a:r>
              <a:rPr lang="zh-CN" altLang="en-US" dirty="0"/>
              <a:t>额外生产木材的价值：</a:t>
            </a:r>
            <a:r>
              <a:rPr lang="en-US" altLang="zh-CN" dirty="0"/>
              <a:t>800</a:t>
            </a:r>
            <a:r>
              <a:rPr lang="zh-CN" altLang="en-US" dirty="0"/>
              <a:t>立方米</a:t>
            </a:r>
            <a:r>
              <a:rPr lang="en-US" altLang="zh-CN" dirty="0"/>
              <a:t>×20</a:t>
            </a:r>
            <a:r>
              <a:rPr lang="zh-CN" altLang="en-US" dirty="0"/>
              <a:t>元</a:t>
            </a:r>
            <a:r>
              <a:rPr lang="en-US" altLang="zh-CN" dirty="0"/>
              <a:t>/</a:t>
            </a:r>
            <a:r>
              <a:rPr lang="zh-CN" altLang="en-US" dirty="0"/>
              <a:t>立方米</a:t>
            </a:r>
            <a:r>
              <a:rPr lang="en-US" altLang="zh-CN" dirty="0"/>
              <a:t>=16000</a:t>
            </a:r>
            <a:r>
              <a:rPr lang="zh-CN" altLang="en-US" dirty="0"/>
              <a:t>元</a:t>
            </a:r>
            <a:endParaRPr lang="en-US" altLang="zh-CN" dirty="0"/>
          </a:p>
          <a:p>
            <a:r>
              <a:rPr lang="zh-CN" altLang="en-US" dirty="0"/>
              <a:t>带来</a:t>
            </a:r>
            <a:r>
              <a:rPr lang="en-US" altLang="zh-CN" dirty="0"/>
              <a:t>16000-12500=3500</a:t>
            </a:r>
            <a:r>
              <a:rPr lang="zh-CN" altLang="en-US" dirty="0"/>
              <a:t>元收益增加</a:t>
            </a:r>
            <a:endParaRPr lang="en-US" altLang="zh-CN" dirty="0"/>
          </a:p>
          <a:p>
            <a:r>
              <a:rPr lang="zh-CN" altLang="en-US" dirty="0"/>
              <a:t>这种组合的变换比原先的组合更经济</a:t>
            </a:r>
          </a:p>
        </p:txBody>
      </p:sp>
    </p:spTree>
    <p:extLst>
      <p:ext uri="{BB962C8B-B14F-4D97-AF65-F5344CB8AC3E}">
        <p14:creationId xmlns:p14="http://schemas.microsoft.com/office/powerpoint/2010/main" val="151919663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案例</a:t>
            </a:r>
          </a:p>
        </p:txBody>
      </p:sp>
      <p:sp>
        <p:nvSpPr>
          <p:cNvPr id="3" name="内容占位符 2"/>
          <p:cNvSpPr>
            <a:spLocks noGrp="1"/>
          </p:cNvSpPr>
          <p:nvPr>
            <p:ph idx="1"/>
          </p:nvPr>
        </p:nvSpPr>
        <p:spPr/>
        <p:txBody>
          <a:bodyPr/>
          <a:lstStyle/>
          <a:p>
            <a:r>
              <a:rPr lang="zh-CN" altLang="en-US" dirty="0"/>
              <a:t>假定：这种新组合已经是最佳组合</a:t>
            </a:r>
            <a:endParaRPr lang="en-US" altLang="zh-CN" dirty="0"/>
          </a:p>
          <a:p>
            <a:r>
              <a:rPr lang="zh-CN" altLang="en-US" dirty="0"/>
              <a:t>资源规划者估计：如果每年增加</a:t>
            </a:r>
            <a:r>
              <a:rPr lang="en-US" altLang="zh-CN" dirty="0"/>
              <a:t>15000</a:t>
            </a:r>
            <a:r>
              <a:rPr lang="zh-CN" altLang="en-US" dirty="0"/>
              <a:t>元管理支出</a:t>
            </a:r>
            <a:endParaRPr lang="en-US" altLang="zh-CN" dirty="0"/>
          </a:p>
          <a:p>
            <a:r>
              <a:rPr lang="zh-CN" altLang="en-US" dirty="0"/>
              <a:t>可以将两种产品的产量各提高</a:t>
            </a:r>
            <a:r>
              <a:rPr lang="en-US" altLang="zh-CN" dirty="0"/>
              <a:t>50%</a:t>
            </a:r>
          </a:p>
          <a:p>
            <a:r>
              <a:rPr lang="zh-CN" altLang="en-US" dirty="0"/>
              <a:t>即增加</a:t>
            </a:r>
            <a:r>
              <a:rPr lang="en-US" altLang="zh-CN" dirty="0"/>
              <a:t>250</a:t>
            </a:r>
            <a:r>
              <a:rPr lang="zh-CN" altLang="en-US" dirty="0"/>
              <a:t>个游乐日和</a:t>
            </a:r>
            <a:r>
              <a:rPr lang="en-US" altLang="zh-CN" dirty="0"/>
              <a:t>1000</a:t>
            </a:r>
            <a:r>
              <a:rPr lang="zh-CN" altLang="en-US" dirty="0"/>
              <a:t>立方米木材</a:t>
            </a:r>
            <a:endParaRPr lang="en-US" altLang="zh-CN" dirty="0"/>
          </a:p>
          <a:p>
            <a:r>
              <a:rPr lang="zh-CN" altLang="en-US" dirty="0"/>
              <a:t>则增加的收益为</a:t>
            </a:r>
            <a:r>
              <a:rPr lang="en-US" altLang="zh-CN" dirty="0"/>
              <a:t>250×25+1000×20=26250</a:t>
            </a:r>
            <a:r>
              <a:rPr lang="zh-CN" altLang="en-US" dirty="0"/>
              <a:t>元</a:t>
            </a:r>
            <a:endParaRPr lang="en-US" altLang="zh-CN" dirty="0"/>
          </a:p>
          <a:p>
            <a:r>
              <a:rPr lang="zh-CN" altLang="en-US" dirty="0"/>
              <a:t>收益＞成本</a:t>
            </a:r>
            <a:endParaRPr lang="en-US" altLang="zh-CN" dirty="0"/>
          </a:p>
          <a:p>
            <a:r>
              <a:rPr lang="zh-CN" altLang="en-US" dirty="0"/>
              <a:t>扩大生产是有利的</a:t>
            </a:r>
          </a:p>
        </p:txBody>
      </p:sp>
    </p:spTree>
    <p:extLst>
      <p:ext uri="{BB962C8B-B14F-4D97-AF65-F5344CB8AC3E}">
        <p14:creationId xmlns:p14="http://schemas.microsoft.com/office/powerpoint/2010/main" val="1578396138"/>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实践中的困难：数据获取</a:t>
            </a:r>
          </a:p>
        </p:txBody>
      </p:sp>
      <p:sp>
        <p:nvSpPr>
          <p:cNvPr id="3" name="内容占位符 2"/>
          <p:cNvSpPr>
            <a:spLocks noGrp="1"/>
          </p:cNvSpPr>
          <p:nvPr>
            <p:ph type="body" sz="quarter" idx="13"/>
          </p:nvPr>
        </p:nvSpPr>
        <p:spPr/>
        <p:txBody>
          <a:bodyPr>
            <a:normAutofit fontScale="92500" lnSpcReduction="20000"/>
            <a:scene3d>
              <a:camera prst="orthographicFront"/>
              <a:lightRig rig="soft" dir="t">
                <a:rot lat="0" lon="0" rev="15600000"/>
              </a:lightRig>
            </a:scene3d>
            <a:sp3d extrusionH="57150" prstMaterial="softEdge">
              <a:bevelT w="25400" h="38100"/>
            </a:sp3d>
          </a:bodyPr>
          <a:lstStyle/>
          <a:p>
            <a:r>
              <a:rPr lang="zh-CN" altLang="en-US" b="1" dirty="0">
                <a:ln/>
                <a:solidFill>
                  <a:schemeClr val="accent4"/>
                </a:solidFill>
              </a:rPr>
              <a:t>难以获取不同产品间的技术相互依赖关系</a:t>
            </a:r>
            <a:endParaRPr lang="en-US" altLang="zh-CN" b="1" dirty="0">
              <a:ln/>
              <a:solidFill>
                <a:schemeClr val="accent4"/>
              </a:solidFill>
            </a:endParaRPr>
          </a:p>
          <a:p>
            <a:r>
              <a:rPr lang="zh-CN" altLang="en-US" dirty="0">
                <a:solidFill>
                  <a:schemeClr val="tx1"/>
                </a:solidFill>
              </a:rPr>
              <a:t>由于森林生产不同产品和服务的复杂性，分析增加一种产出要损失多少另一种产出极为困难</a:t>
            </a:r>
          </a:p>
        </p:txBody>
      </p:sp>
      <p:sp>
        <p:nvSpPr>
          <p:cNvPr id="4" name="文本占位符 3"/>
          <p:cNvSpPr>
            <a:spLocks noGrp="1"/>
          </p:cNvSpPr>
          <p:nvPr>
            <p:ph type="body" sz="quarter" idx="14"/>
          </p:nvPr>
        </p:nvSpPr>
        <p:spPr/>
        <p:txBody>
          <a:bodyPr>
            <a:normAutofit fontScale="77500" lnSpcReduction="20000"/>
          </a:bodyPr>
          <a:lstStyle/>
          <a:p>
            <a:r>
              <a:rPr lang="zh-CN" altLang="en-US"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rPr>
              <a:t>获取相应的经济资料也有困难</a:t>
            </a:r>
            <a:endParaRPr lang="en-US" altLang="zh-CN" b="1" dirty="0">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a:p>
            <a:r>
              <a:rPr lang="zh-CN" altLang="en-US" dirty="0"/>
              <a:t>需要每种产品的边际成本和边际收益</a:t>
            </a:r>
            <a:endParaRPr lang="en-US" altLang="zh-CN" dirty="0"/>
          </a:p>
          <a:p>
            <a:r>
              <a:rPr lang="zh-CN" altLang="en-US" dirty="0"/>
              <a:t>在同时生产两种或多种产品时，需要将成本在这些产品中进行分配</a:t>
            </a:r>
          </a:p>
        </p:txBody>
      </p:sp>
      <p:sp>
        <p:nvSpPr>
          <p:cNvPr id="5" name="文本占位符 4"/>
          <p:cNvSpPr>
            <a:spLocks noGrp="1"/>
          </p:cNvSpPr>
          <p:nvPr>
            <p:ph type="body" sz="quarter" idx="15"/>
          </p:nvPr>
        </p:nvSpPr>
        <p:spPr/>
        <p:txBody>
          <a:bodyPr>
            <a:normAutofit fontScale="92500" lnSpcReduction="20000"/>
            <a:scene3d>
              <a:camera prst="orthographicFront"/>
              <a:lightRig rig="threePt" dir="t"/>
            </a:scene3d>
            <a:sp3d extrusionH="57150">
              <a:bevelT w="38100" h="38100"/>
            </a:sp3d>
          </a:bodyPr>
          <a:lstStyle/>
          <a:p>
            <a:r>
              <a:rPr lang="zh-CN" altLang="en-US" dirty="0">
                <a:solidFill>
                  <a:srgbClr val="00B0F0"/>
                </a:solidFill>
                <a:effectLst>
                  <a:outerShdw blurRad="50800" dist="38100" dir="10800000" algn="r" rotWithShape="0">
                    <a:prstClr val="black">
                      <a:alpha val="40000"/>
                    </a:prstClr>
                  </a:outerShdw>
                </a:effectLst>
              </a:rPr>
              <a:t>集约经营对拓宽生产可能性的程度可能也更为复杂</a:t>
            </a:r>
            <a:endParaRPr lang="en-US" altLang="zh-CN" dirty="0">
              <a:solidFill>
                <a:srgbClr val="00B0F0"/>
              </a:solidFill>
              <a:effectLst>
                <a:outerShdw blurRad="50800" dist="38100" dir="10800000" algn="r" rotWithShape="0">
                  <a:prstClr val="black">
                    <a:alpha val="40000"/>
                  </a:prstClr>
                </a:outerShdw>
              </a:effectLst>
            </a:endParaRPr>
          </a:p>
          <a:p>
            <a:r>
              <a:rPr lang="zh-CN" altLang="en-US" dirty="0"/>
              <a:t>生产可能性曲线的扩展将会是不对称和不规则的</a:t>
            </a:r>
          </a:p>
        </p:txBody>
      </p:sp>
      <p:sp>
        <p:nvSpPr>
          <p:cNvPr id="6" name="文本占位符 5"/>
          <p:cNvSpPr>
            <a:spLocks noGrp="1"/>
          </p:cNvSpPr>
          <p:nvPr>
            <p:ph type="body" sz="quarter" idx="16"/>
          </p:nvPr>
        </p:nvSpPr>
        <p:spPr/>
        <p:txBody>
          <a:bodyPr>
            <a:normAutofit fontScale="85000" lnSpcReduction="20000"/>
            <a:scene3d>
              <a:camera prst="orthographicFront"/>
              <a:lightRig rig="harsh" dir="t"/>
            </a:scene3d>
            <a:sp3d extrusionH="57150" prstMaterial="matte">
              <a:bevelT w="63500" h="12700" prst="angle"/>
              <a:contourClr>
                <a:schemeClr val="bg1">
                  <a:lumMod val="65000"/>
                </a:schemeClr>
              </a:contourClr>
            </a:sp3d>
          </a:bodyPr>
          <a:lstStyle/>
          <a:p>
            <a:r>
              <a:rPr lang="zh-CN" altLang="en-US" b="1" dirty="0">
                <a:ln w="13462">
                  <a:solidFill>
                    <a:schemeClr val="bg1"/>
                  </a:solidFill>
                  <a:prstDash val="solid"/>
                </a:ln>
                <a:solidFill>
                  <a:srgbClr val="0070C0"/>
                </a:solidFill>
                <a:effectLst>
                  <a:outerShdw dist="38100" dir="2700000" algn="bl" rotWithShape="0">
                    <a:schemeClr val="accent5"/>
                  </a:outerShdw>
                </a:effectLst>
              </a:rPr>
              <a:t>对效益的计量也常常比较困难</a:t>
            </a:r>
            <a:endParaRPr lang="en-US" altLang="zh-CN" b="1" dirty="0">
              <a:ln w="13462">
                <a:solidFill>
                  <a:schemeClr val="bg1"/>
                </a:solidFill>
                <a:prstDash val="solid"/>
              </a:ln>
              <a:solidFill>
                <a:srgbClr val="0070C0"/>
              </a:solidFill>
              <a:effectLst>
                <a:outerShdw dist="38100" dir="2700000" algn="bl" rotWithShape="0">
                  <a:schemeClr val="accent5"/>
                </a:outerShdw>
              </a:effectLst>
            </a:endParaRPr>
          </a:p>
          <a:p>
            <a:r>
              <a:rPr lang="zh-CN" altLang="en-US" dirty="0">
                <a:solidFill>
                  <a:schemeClr val="tx1"/>
                </a:solidFill>
              </a:rPr>
              <a:t>市场价格经常不可靠</a:t>
            </a:r>
            <a:endParaRPr lang="en-US" altLang="zh-CN" dirty="0">
              <a:solidFill>
                <a:schemeClr val="tx1"/>
              </a:solidFill>
            </a:endParaRPr>
          </a:p>
          <a:p>
            <a:r>
              <a:rPr lang="zh-CN" altLang="en-US" dirty="0">
                <a:solidFill>
                  <a:schemeClr val="tx1"/>
                </a:solidFill>
              </a:rPr>
              <a:t>必须对市场失调加以调整</a:t>
            </a:r>
            <a:endParaRPr lang="en-US" altLang="zh-CN" dirty="0">
              <a:solidFill>
                <a:schemeClr val="tx1"/>
              </a:solidFill>
            </a:endParaRPr>
          </a:p>
          <a:p>
            <a:r>
              <a:rPr lang="zh-CN" altLang="en-US" dirty="0">
                <a:solidFill>
                  <a:schemeClr val="tx1"/>
                </a:solidFill>
              </a:rPr>
              <a:t>对无价格效益的价值加以测算</a:t>
            </a:r>
          </a:p>
        </p:txBody>
      </p:sp>
    </p:spTree>
    <p:extLst>
      <p:ext uri="{BB962C8B-B14F-4D97-AF65-F5344CB8AC3E}">
        <p14:creationId xmlns:p14="http://schemas.microsoft.com/office/powerpoint/2010/main" val="25327063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scene3d>
              <a:camera prst="orthographicFront"/>
              <a:lightRig rig="threePt" dir="t"/>
            </a:scene3d>
            <a:sp3d extrusionH="25400">
              <a:bevelT w="25400" h="38100"/>
              <a:extrusionClr>
                <a:schemeClr val="accent3">
                  <a:lumMod val="40000"/>
                  <a:lumOff val="60000"/>
                </a:schemeClr>
              </a:extrusionClr>
            </a:sp3d>
          </a:bodyPr>
          <a:lstStyle/>
          <a:p>
            <a:pPr marL="1080000"/>
            <a:r>
              <a:rPr lang="zh-CN" altLang="en-US" sz="5400" cap="none" dirty="0">
                <a:ln w="19050">
                  <a:solidFill>
                    <a:schemeClr val="tx2">
                      <a:tint val="1000"/>
                    </a:schemeClr>
                  </a:solidFill>
                  <a:prstDash val="solid"/>
                </a:ln>
                <a:solidFill>
                  <a:srgbClr val="00A9EC"/>
                </a:solidFill>
                <a:effectLst>
                  <a:outerShdw blurRad="50000" dist="50800" dir="7500000" algn="tl">
                    <a:srgbClr val="000000">
                      <a:shade val="5000"/>
                      <a:alpha val="35000"/>
                    </a:srgbClr>
                  </a:outerShdw>
                </a:effectLst>
              </a:rPr>
              <a:t>土地使用</a:t>
            </a:r>
            <a:br>
              <a:rPr lang="en-US" altLang="zh-CN" sz="5400" cap="none" dirty="0">
                <a:ln w="19050">
                  <a:solidFill>
                    <a:schemeClr val="tx2">
                      <a:tint val="1000"/>
                    </a:schemeClr>
                  </a:solidFill>
                  <a:prstDash val="solid"/>
                </a:ln>
                <a:solidFill>
                  <a:srgbClr val="00A9EC"/>
                </a:solidFill>
                <a:effectLst>
                  <a:outerShdw blurRad="50000" dist="50800" dir="7500000" algn="tl">
                    <a:srgbClr val="000000">
                      <a:shade val="5000"/>
                      <a:alpha val="35000"/>
                    </a:srgbClr>
                  </a:outerShdw>
                </a:effectLst>
              </a:rPr>
            </a:br>
            <a:r>
              <a:rPr lang="zh-CN" altLang="en-US" sz="5400" cap="none" dirty="0">
                <a:ln w="19050">
                  <a:solidFill>
                    <a:schemeClr val="tx2">
                      <a:tint val="1000"/>
                    </a:schemeClr>
                  </a:solidFill>
                  <a:prstDash val="solid"/>
                </a:ln>
                <a:solidFill>
                  <a:srgbClr val="00A9EC"/>
                </a:solidFill>
                <a:effectLst>
                  <a:outerShdw blurRad="50000" dist="50800" dir="7500000" algn="tl">
                    <a:srgbClr val="000000">
                      <a:shade val="5000"/>
                      <a:alpha val="35000"/>
                    </a:srgbClr>
                  </a:outerShdw>
                </a:effectLst>
              </a:rPr>
              <a:t>的</a:t>
            </a:r>
            <a:br>
              <a:rPr lang="en-US" altLang="zh-CN" sz="5400" cap="none" dirty="0">
                <a:ln w="19050">
                  <a:solidFill>
                    <a:schemeClr val="tx2">
                      <a:tint val="1000"/>
                    </a:schemeClr>
                  </a:solidFill>
                  <a:prstDash val="solid"/>
                </a:ln>
                <a:solidFill>
                  <a:srgbClr val="00A9EC"/>
                </a:solidFill>
                <a:effectLst>
                  <a:outerShdw blurRad="50000" dist="50800" dir="7500000" algn="tl">
                    <a:srgbClr val="000000">
                      <a:shade val="5000"/>
                      <a:alpha val="35000"/>
                    </a:srgbClr>
                  </a:outerShdw>
                </a:effectLst>
              </a:rPr>
            </a:br>
            <a:r>
              <a:rPr lang="zh-CN" altLang="en-US" sz="5400" cap="none" dirty="0">
                <a:ln w="19050">
                  <a:solidFill>
                    <a:schemeClr val="tx2">
                      <a:tint val="1000"/>
                    </a:schemeClr>
                  </a:solidFill>
                  <a:prstDash val="solid"/>
                </a:ln>
                <a:solidFill>
                  <a:srgbClr val="00A9EC"/>
                </a:solidFill>
                <a:effectLst>
                  <a:outerShdw blurRad="50000" dist="50800" dir="7500000" algn="tl">
                    <a:srgbClr val="000000">
                      <a:shade val="5000"/>
                      <a:alpha val="35000"/>
                    </a:srgbClr>
                  </a:outerShdw>
                </a:effectLst>
              </a:rPr>
              <a:t>集约程度</a:t>
            </a:r>
          </a:p>
        </p:txBody>
      </p:sp>
      <p:sp>
        <p:nvSpPr>
          <p:cNvPr id="3" name="文本占位符 2"/>
          <p:cNvSpPr>
            <a:spLocks noGrp="1"/>
          </p:cNvSpPr>
          <p:nvPr>
            <p:ph type="body" idx="1"/>
          </p:nvPr>
        </p:nvSpPr>
        <p:spPr/>
        <p:txBody>
          <a:bodyPr/>
          <a:lstStyle/>
          <a:p>
            <a:r>
              <a:rPr lang="en-US" altLang="zh-CN" dirty="0"/>
              <a:t>Intensity of Land Use </a:t>
            </a:r>
          </a:p>
        </p:txBody>
      </p:sp>
      <p:sp>
        <p:nvSpPr>
          <p:cNvPr id="4" name="文本占位符 3"/>
          <p:cNvSpPr>
            <a:spLocks noGrp="1"/>
          </p:cNvSpPr>
          <p:nvPr>
            <p:ph type="body" sz="quarter" idx="13"/>
          </p:nvPr>
        </p:nvSpPr>
        <p:spPr>
          <a:noFill/>
        </p:spPr>
        <p:txBody>
          <a:bodyPr/>
          <a:lstStyle/>
          <a:p>
            <a:r>
              <a:rPr lang="en-US" altLang="zh-CN" dirty="0"/>
              <a:t>1</a:t>
            </a:r>
            <a:endParaRPr lang="zh-CN" altLang="en-US" dirty="0"/>
          </a:p>
        </p:txBody>
      </p:sp>
    </p:spTree>
    <p:extLst>
      <p:ext uri="{BB962C8B-B14F-4D97-AF65-F5344CB8AC3E}">
        <p14:creationId xmlns:p14="http://schemas.microsoft.com/office/powerpoint/2010/main" val="3397000962"/>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zh-CN" altLang="en-US" sz="4800" dirty="0"/>
              <a:t>一个例证：</a:t>
            </a:r>
            <a:br>
              <a:rPr lang="en-US" altLang="zh-CN" sz="4800" dirty="0"/>
            </a:br>
            <a:r>
              <a:rPr lang="zh-CN" altLang="en-US" sz="4800" dirty="0"/>
              <a:t>美国林地</a:t>
            </a:r>
            <a:br>
              <a:rPr lang="en-US" altLang="zh-CN" sz="4800" dirty="0"/>
            </a:br>
            <a:r>
              <a:rPr lang="zh-CN" altLang="en-US" sz="4800" dirty="0"/>
              <a:t>所有权</a:t>
            </a:r>
            <a:br>
              <a:rPr lang="en-US" altLang="zh-CN" sz="4800" dirty="0"/>
            </a:br>
            <a:r>
              <a:rPr lang="zh-CN" altLang="en-US" sz="4800" dirty="0"/>
              <a:t>变动所带来的</a:t>
            </a:r>
            <a:br>
              <a:rPr lang="en-US" altLang="zh-CN" sz="4800" dirty="0"/>
            </a:br>
            <a:r>
              <a:rPr lang="zh-CN" altLang="en-US" sz="4800" dirty="0"/>
              <a:t>土地利用变化</a:t>
            </a:r>
          </a:p>
        </p:txBody>
      </p:sp>
      <p:sp>
        <p:nvSpPr>
          <p:cNvPr id="3" name="文本占位符 2"/>
          <p:cNvSpPr>
            <a:spLocks noGrp="1"/>
          </p:cNvSpPr>
          <p:nvPr>
            <p:ph type="body" idx="1"/>
          </p:nvPr>
        </p:nvSpPr>
        <p:spPr/>
        <p:txBody>
          <a:bodyPr>
            <a:normAutofit fontScale="77500" lnSpcReduction="20000"/>
          </a:bodyPr>
          <a:lstStyle/>
          <a:p>
            <a:r>
              <a:rPr lang="en-US" altLang="zh-CN" dirty="0"/>
              <a:t>An Illustration: Land-Use Change Associated with the Rise of Institutional Timberland Ownership in the United States </a:t>
            </a:r>
            <a:endParaRPr lang="zh-CN" altLang="en-US" dirty="0"/>
          </a:p>
        </p:txBody>
      </p:sp>
      <p:sp>
        <p:nvSpPr>
          <p:cNvPr id="4" name="文本占位符 3"/>
          <p:cNvSpPr>
            <a:spLocks noGrp="1"/>
          </p:cNvSpPr>
          <p:nvPr>
            <p:ph type="body" sz="quarter" idx="13"/>
          </p:nvPr>
        </p:nvSpPr>
        <p:spPr/>
        <p:txBody>
          <a:bodyPr/>
          <a:lstStyle/>
          <a:p>
            <a:r>
              <a:rPr lang="en-US" altLang="zh-CN" dirty="0"/>
              <a:t>6</a:t>
            </a:r>
            <a:endParaRPr lang="zh-CN" altLang="en-US" dirty="0"/>
          </a:p>
        </p:txBody>
      </p:sp>
    </p:spTree>
    <p:extLst>
      <p:ext uri="{BB962C8B-B14F-4D97-AF65-F5344CB8AC3E}">
        <p14:creationId xmlns:p14="http://schemas.microsoft.com/office/powerpoint/2010/main" val="4206656213"/>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案例：</a:t>
            </a:r>
          </a:p>
        </p:txBody>
      </p:sp>
      <p:sp>
        <p:nvSpPr>
          <p:cNvPr id="3" name="文本占位符 2"/>
          <p:cNvSpPr>
            <a:spLocks noGrp="1"/>
          </p:cNvSpPr>
          <p:nvPr>
            <p:ph type="body" sz="quarter" idx="13"/>
          </p:nvPr>
        </p:nvSpPr>
        <p:spPr/>
        <p:txBody>
          <a:bodyPr>
            <a:normAutofit fontScale="92500" lnSpcReduction="20000"/>
          </a:bodyPr>
          <a:lstStyle/>
          <a:p>
            <a:r>
              <a:rPr lang="en-US" altLang="zh-CN" dirty="0"/>
              <a:t>20</a:t>
            </a:r>
            <a:r>
              <a:rPr lang="zh-CN" altLang="en-US" dirty="0"/>
              <a:t>世纪</a:t>
            </a:r>
            <a:r>
              <a:rPr lang="en-US" altLang="zh-CN" dirty="0"/>
              <a:t>90</a:t>
            </a:r>
            <a:r>
              <a:rPr lang="zh-CN" altLang="en-US" dirty="0"/>
              <a:t>年代中期以前</a:t>
            </a:r>
            <a:endParaRPr lang="en-US" altLang="zh-CN" dirty="0"/>
          </a:p>
          <a:p>
            <a:r>
              <a:rPr lang="zh-CN" altLang="en-US" dirty="0"/>
              <a:t>工业公司拥有</a:t>
            </a:r>
            <a:r>
              <a:rPr lang="en-US" altLang="zh-CN" dirty="0"/>
              <a:t>6600</a:t>
            </a:r>
            <a:r>
              <a:rPr lang="zh-CN" altLang="en-US" dirty="0"/>
              <a:t>万英亩用材林，占美国全部用材林的</a:t>
            </a:r>
            <a:r>
              <a:rPr lang="en-US" altLang="zh-CN" dirty="0"/>
              <a:t>13%</a:t>
            </a:r>
          </a:p>
          <a:p>
            <a:r>
              <a:rPr lang="zh-CN" altLang="en-US" dirty="0"/>
              <a:t>曾提供了美国</a:t>
            </a:r>
            <a:r>
              <a:rPr lang="en-US" altLang="zh-CN" dirty="0"/>
              <a:t>30%</a:t>
            </a:r>
            <a:r>
              <a:rPr lang="zh-CN" altLang="en-US" dirty="0"/>
              <a:t>的木材供应量</a:t>
            </a:r>
          </a:p>
        </p:txBody>
      </p:sp>
      <p:sp>
        <p:nvSpPr>
          <p:cNvPr id="4" name="文本占位符 3"/>
          <p:cNvSpPr>
            <a:spLocks noGrp="1"/>
          </p:cNvSpPr>
          <p:nvPr>
            <p:ph type="body" sz="quarter" idx="14"/>
          </p:nvPr>
        </p:nvSpPr>
        <p:spPr/>
        <p:txBody>
          <a:bodyPr>
            <a:normAutofit fontScale="85000" lnSpcReduction="20000"/>
          </a:bodyPr>
          <a:lstStyle/>
          <a:p>
            <a:r>
              <a:rPr lang="zh-CN" altLang="en-US" dirty="0"/>
              <a:t>机构投资者雇佣用材林地投资管理机构（</a:t>
            </a:r>
            <a:r>
              <a:rPr lang="en-US" altLang="zh-CN" dirty="0"/>
              <a:t>Timberland Investment Management Organization</a:t>
            </a:r>
            <a:r>
              <a:rPr lang="zh-CN" altLang="en-US" dirty="0"/>
              <a:t>，</a:t>
            </a:r>
            <a:r>
              <a:rPr lang="en-US" altLang="zh-CN" dirty="0"/>
              <a:t>TIMOs</a:t>
            </a:r>
            <a:r>
              <a:rPr lang="zh-CN" altLang="en-US" dirty="0"/>
              <a:t>）来管理和经营</a:t>
            </a:r>
          </a:p>
        </p:txBody>
      </p:sp>
      <p:sp>
        <p:nvSpPr>
          <p:cNvPr id="5" name="文本占位符 4"/>
          <p:cNvSpPr>
            <a:spLocks noGrp="1"/>
          </p:cNvSpPr>
          <p:nvPr>
            <p:ph type="body" sz="quarter" idx="15"/>
          </p:nvPr>
        </p:nvSpPr>
        <p:spPr/>
        <p:txBody>
          <a:bodyPr>
            <a:normAutofit fontScale="85000" lnSpcReduction="20000"/>
          </a:bodyPr>
          <a:lstStyle/>
          <a:p>
            <a:r>
              <a:rPr lang="zh-CN" altLang="en-US" dirty="0"/>
              <a:t>几乎所有的大型森林公司或是变成了以林地为核心的不动产投资信托公司（</a:t>
            </a:r>
            <a:r>
              <a:rPr lang="en-US" altLang="zh-CN" dirty="0"/>
              <a:t>Real Estate Investment Trusts</a:t>
            </a:r>
            <a:r>
              <a:rPr lang="zh-CN" altLang="en-US" dirty="0"/>
              <a:t>，</a:t>
            </a:r>
            <a:r>
              <a:rPr lang="en-US" altLang="zh-CN" dirty="0"/>
              <a:t>REITs</a:t>
            </a:r>
            <a:r>
              <a:rPr lang="zh-CN" altLang="en-US" dirty="0"/>
              <a:t>），或是将他们的大部分用材林卖给了机构投资者</a:t>
            </a:r>
          </a:p>
        </p:txBody>
      </p:sp>
      <p:sp>
        <p:nvSpPr>
          <p:cNvPr id="6" name="文本占位符 5"/>
          <p:cNvSpPr>
            <a:spLocks noGrp="1"/>
          </p:cNvSpPr>
          <p:nvPr>
            <p:ph type="body" sz="quarter" idx="16"/>
          </p:nvPr>
        </p:nvSpPr>
        <p:spPr/>
        <p:txBody>
          <a:bodyPr>
            <a:normAutofit fontScale="85000" lnSpcReduction="10000"/>
          </a:bodyPr>
          <a:lstStyle/>
          <a:p>
            <a:r>
              <a:rPr lang="zh-CN" altLang="en-US" dirty="0"/>
              <a:t>现在，森林工业企业主要进行森林产品的加工和生产</a:t>
            </a:r>
            <a:endParaRPr lang="en-US" altLang="zh-CN" dirty="0"/>
          </a:p>
          <a:p>
            <a:r>
              <a:rPr lang="zh-CN" altLang="en-US" dirty="0"/>
              <a:t>在卖出林地是与购买他们林地的机构投资者签订期限不等的木材供应合同</a:t>
            </a:r>
          </a:p>
        </p:txBody>
      </p:sp>
    </p:spTree>
    <p:extLst>
      <p:ext uri="{BB962C8B-B14F-4D97-AF65-F5344CB8AC3E}">
        <p14:creationId xmlns:p14="http://schemas.microsoft.com/office/powerpoint/2010/main" val="136631530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案例</a:t>
            </a:r>
          </a:p>
        </p:txBody>
      </p:sp>
      <p:sp>
        <p:nvSpPr>
          <p:cNvPr id="3" name="内容占位符 2"/>
          <p:cNvSpPr>
            <a:spLocks noGrp="1"/>
          </p:cNvSpPr>
          <p:nvPr>
            <p:ph idx="1"/>
          </p:nvPr>
        </p:nvSpPr>
        <p:spPr/>
        <p:txBody>
          <a:bodyPr/>
          <a:lstStyle/>
          <a:p>
            <a:pPr marL="0" indent="0">
              <a:buNone/>
            </a:pPr>
            <a:r>
              <a:rPr lang="zh-CN" altLang="en-US" dirty="0"/>
              <a:t>研究者发现，拥有自己的林地能够增加森林工业企业的营利能力和降低他们的风险</a:t>
            </a:r>
          </a:p>
          <a:p>
            <a:pPr marL="0" indent="0">
              <a:buNone/>
            </a:pPr>
            <a:endParaRPr lang="en-US" altLang="zh-CN" dirty="0"/>
          </a:p>
          <a:p>
            <a:pPr>
              <a:buBlip>
                <a:blip r:embed="rId2"/>
              </a:buBlip>
            </a:pPr>
            <a:r>
              <a:rPr lang="zh-CN" altLang="en-US" dirty="0"/>
              <a:t>为什么工业企业要卖掉他们的林地，而非自己来经营？</a:t>
            </a:r>
            <a:endParaRPr lang="en-US" altLang="zh-CN" dirty="0"/>
          </a:p>
          <a:p>
            <a:pPr>
              <a:buBlip>
                <a:blip r:embed="rId2"/>
              </a:buBlip>
            </a:pPr>
            <a:r>
              <a:rPr lang="zh-CN" altLang="en-US" dirty="0"/>
              <a:t>为什么机构投资者要买这些林地？</a:t>
            </a:r>
            <a:endParaRPr lang="en-US" altLang="zh-CN" dirty="0"/>
          </a:p>
          <a:p>
            <a:pPr marL="0" indent="0">
              <a:buNone/>
            </a:pPr>
            <a:endParaRPr lang="en-US" altLang="zh-CN" dirty="0"/>
          </a:p>
          <a:p>
            <a:pPr marL="0" indent="0">
              <a:buNone/>
            </a:pPr>
            <a:r>
              <a:rPr lang="en-US" altLang="zh-CN" dirty="0"/>
              <a:t>——</a:t>
            </a:r>
            <a:r>
              <a:rPr lang="zh-CN" altLang="en-US" dirty="0"/>
              <a:t>林地对机构投资者的价值要高于森林工业企业</a:t>
            </a:r>
          </a:p>
        </p:txBody>
      </p:sp>
    </p:spTree>
    <p:extLst>
      <p:ext uri="{BB962C8B-B14F-4D97-AF65-F5344CB8AC3E}">
        <p14:creationId xmlns:p14="http://schemas.microsoft.com/office/powerpoint/2010/main" val="3650772178"/>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14400" y="0"/>
            <a:ext cx="8229600" cy="2204864"/>
          </a:xfrm>
        </p:spPr>
        <p:txBody>
          <a:bodyPr>
            <a:noAutofit/>
            <a:scene3d>
              <a:camera prst="orthographicFront"/>
              <a:lightRig rig="threePt" dir="t"/>
            </a:scene3d>
            <a:sp3d>
              <a:bevelT w="19050" h="44450"/>
            </a:sp3d>
          </a:bodyPr>
          <a:lstStyle/>
          <a:p>
            <a:r>
              <a:rPr lang="zh-CN" altLang="en-US" sz="3200" dirty="0">
                <a:gradFill flip="none" rotWithShape="1">
                  <a:gsLst>
                    <a:gs pos="0">
                      <a:schemeClr val="accent2">
                        <a:lumMod val="0"/>
                        <a:lumOff val="100000"/>
                      </a:schemeClr>
                    </a:gs>
                    <a:gs pos="12000">
                      <a:srgbClr val="FF0000"/>
                    </a:gs>
                    <a:gs pos="100000">
                      <a:schemeClr val="accent2">
                        <a:lumMod val="100000"/>
                      </a:schemeClr>
                    </a:gs>
                  </a:gsLst>
                  <a:path path="circle">
                    <a:fillToRect l="50000" t="-80000" r="50000" b="180000"/>
                  </a:path>
                  <a:tileRect/>
                </a:gradFill>
                <a:effectLst>
                  <a:innerShdw blurRad="63500" dist="38100" dir="13500000">
                    <a:schemeClr val="bg1">
                      <a:alpha val="50000"/>
                    </a:schemeClr>
                  </a:innerShdw>
                </a:effectLst>
              </a:rPr>
              <a:t>为什么林地投资管理机构（</a:t>
            </a:r>
            <a:r>
              <a:rPr lang="en-US" altLang="zh-CN" sz="3200" dirty="0">
                <a:gradFill flip="none" rotWithShape="1">
                  <a:gsLst>
                    <a:gs pos="0">
                      <a:schemeClr val="accent2">
                        <a:lumMod val="0"/>
                        <a:lumOff val="100000"/>
                      </a:schemeClr>
                    </a:gs>
                    <a:gs pos="12000">
                      <a:srgbClr val="FF0000"/>
                    </a:gs>
                    <a:gs pos="100000">
                      <a:schemeClr val="accent2">
                        <a:lumMod val="100000"/>
                      </a:schemeClr>
                    </a:gs>
                  </a:gsLst>
                  <a:path path="circle">
                    <a:fillToRect l="50000" t="-80000" r="50000" b="180000"/>
                  </a:path>
                  <a:tileRect/>
                </a:gradFill>
                <a:effectLst>
                  <a:innerShdw blurRad="63500" dist="38100" dir="13500000">
                    <a:schemeClr val="bg1">
                      <a:alpha val="50000"/>
                    </a:schemeClr>
                  </a:innerShdw>
                </a:effectLst>
              </a:rPr>
              <a:t>TIMOs</a:t>
            </a:r>
            <a:r>
              <a:rPr lang="zh-CN" altLang="en-US" sz="3200" dirty="0">
                <a:gradFill flip="none" rotWithShape="1">
                  <a:gsLst>
                    <a:gs pos="0">
                      <a:schemeClr val="accent2">
                        <a:lumMod val="0"/>
                        <a:lumOff val="100000"/>
                      </a:schemeClr>
                    </a:gs>
                    <a:gs pos="12000">
                      <a:srgbClr val="FF0000"/>
                    </a:gs>
                    <a:gs pos="100000">
                      <a:schemeClr val="accent2">
                        <a:lumMod val="100000"/>
                      </a:schemeClr>
                    </a:gs>
                  </a:gsLst>
                  <a:path path="circle">
                    <a:fillToRect l="50000" t="-80000" r="50000" b="180000"/>
                  </a:path>
                  <a:tileRect/>
                </a:gradFill>
                <a:effectLst>
                  <a:innerShdw blurRad="63500" dist="38100" dir="13500000">
                    <a:schemeClr val="bg1">
                      <a:alpha val="50000"/>
                    </a:schemeClr>
                  </a:innerShdw>
                </a:effectLst>
              </a:rPr>
              <a:t>）和以林地为核心的不动产投资信托公司（</a:t>
            </a:r>
            <a:r>
              <a:rPr lang="en-US" altLang="zh-CN" sz="3200" dirty="0">
                <a:gradFill flip="none" rotWithShape="1">
                  <a:gsLst>
                    <a:gs pos="0">
                      <a:schemeClr val="accent2">
                        <a:lumMod val="0"/>
                        <a:lumOff val="100000"/>
                      </a:schemeClr>
                    </a:gs>
                    <a:gs pos="12000">
                      <a:srgbClr val="FF0000"/>
                    </a:gs>
                    <a:gs pos="100000">
                      <a:schemeClr val="accent2">
                        <a:lumMod val="100000"/>
                      </a:schemeClr>
                    </a:gs>
                  </a:gsLst>
                  <a:path path="circle">
                    <a:fillToRect l="50000" t="-80000" r="50000" b="180000"/>
                  </a:path>
                  <a:tileRect/>
                </a:gradFill>
                <a:effectLst>
                  <a:innerShdw blurRad="63500" dist="38100" dir="13500000">
                    <a:schemeClr val="bg1">
                      <a:alpha val="50000"/>
                    </a:schemeClr>
                  </a:innerShdw>
                </a:effectLst>
              </a:rPr>
              <a:t>REITs</a:t>
            </a:r>
            <a:r>
              <a:rPr lang="zh-CN" altLang="en-US" sz="3200" dirty="0">
                <a:gradFill flip="none" rotWithShape="1">
                  <a:gsLst>
                    <a:gs pos="0">
                      <a:schemeClr val="accent2">
                        <a:lumMod val="0"/>
                        <a:lumOff val="100000"/>
                      </a:schemeClr>
                    </a:gs>
                    <a:gs pos="12000">
                      <a:srgbClr val="FF0000"/>
                    </a:gs>
                    <a:gs pos="100000">
                      <a:schemeClr val="accent2">
                        <a:lumMod val="100000"/>
                      </a:schemeClr>
                    </a:gs>
                  </a:gsLst>
                  <a:path path="circle">
                    <a:fillToRect l="50000" t="-80000" r="50000" b="180000"/>
                  </a:path>
                  <a:tileRect/>
                </a:gradFill>
                <a:effectLst>
                  <a:innerShdw blurRad="63500" dist="38100" dir="13500000">
                    <a:schemeClr val="bg1">
                      <a:alpha val="50000"/>
                    </a:schemeClr>
                  </a:innerShdw>
                </a:effectLst>
              </a:rPr>
              <a:t>）能够获得比工业企业更高的收益？</a:t>
            </a:r>
          </a:p>
        </p:txBody>
      </p:sp>
      <p:sp>
        <p:nvSpPr>
          <p:cNvPr id="3" name="内容占位符 2"/>
          <p:cNvSpPr>
            <a:spLocks noGrp="1"/>
          </p:cNvSpPr>
          <p:nvPr>
            <p:ph idx="1"/>
          </p:nvPr>
        </p:nvSpPr>
        <p:spPr>
          <a:xfrm>
            <a:off x="914400" y="2204863"/>
            <a:ext cx="8229600" cy="4653137"/>
          </a:xfrm>
        </p:spPr>
        <p:txBody>
          <a:bodyPr>
            <a:normAutofit fontScale="85000" lnSpcReduction="20000"/>
          </a:bodyPr>
          <a:lstStyle/>
          <a:p>
            <a:pPr>
              <a:buBlip>
                <a:blip r:embed="rId2"/>
              </a:buBlip>
            </a:pPr>
            <a:r>
              <a:rPr lang="zh-CN" altLang="en-US" dirty="0"/>
              <a:t>解释</a:t>
            </a:r>
            <a:r>
              <a:rPr lang="en-US" altLang="zh-CN" dirty="0"/>
              <a:t>1</a:t>
            </a:r>
            <a:r>
              <a:rPr lang="zh-CN" altLang="en-US" dirty="0"/>
              <a:t>：森林工业公司的财务压力（低收入、债务负担等）</a:t>
            </a:r>
            <a:endParaRPr lang="en-US" altLang="zh-CN" dirty="0"/>
          </a:p>
          <a:p>
            <a:pPr>
              <a:buBlip>
                <a:blip r:embed="rId2"/>
              </a:buBlip>
            </a:pPr>
            <a:r>
              <a:rPr lang="zh-CN" altLang="en-US" dirty="0"/>
              <a:t>解释</a:t>
            </a:r>
            <a:r>
              <a:rPr lang="en-US" altLang="zh-CN" dirty="0"/>
              <a:t>2</a:t>
            </a:r>
            <a:r>
              <a:rPr lang="zh-CN" altLang="en-US" dirty="0"/>
              <a:t>：制度和政策因素</a:t>
            </a:r>
            <a:endParaRPr lang="en-US" altLang="zh-CN" dirty="0"/>
          </a:p>
          <a:p>
            <a:pPr lvl="1">
              <a:buBlip>
                <a:blip r:embed="rId3"/>
              </a:buBlip>
            </a:pPr>
            <a:r>
              <a:rPr lang="zh-CN" altLang="en-US" dirty="0"/>
              <a:t>美国的会计准则严重低估了林地的价值，树木的生长不被认为是资产的增长，使工业林所有者的资产被低估，成为被投资者追逐的对象。为了避免被强购或兼并，只能出售林地资产</a:t>
            </a:r>
            <a:endParaRPr lang="en-US" altLang="zh-CN" dirty="0"/>
          </a:p>
          <a:p>
            <a:pPr lvl="1">
              <a:buBlip>
                <a:blip r:embed="rId3"/>
              </a:buBlip>
            </a:pPr>
            <a:r>
              <a:rPr lang="en-US" altLang="zh-CN" dirty="0"/>
              <a:t>《</a:t>
            </a:r>
            <a:r>
              <a:rPr lang="zh-CN" altLang="en-US" dirty="0"/>
              <a:t>退休金安全法案</a:t>
            </a:r>
            <a:r>
              <a:rPr lang="en-US" altLang="zh-CN" dirty="0"/>
              <a:t>》</a:t>
            </a:r>
            <a:r>
              <a:rPr lang="zh-CN" altLang="en-US" dirty="0"/>
              <a:t>要求机构投资者寻求多样化的投资形势</a:t>
            </a:r>
            <a:endParaRPr lang="en-US" altLang="zh-CN" dirty="0"/>
          </a:p>
          <a:p>
            <a:pPr lvl="1">
              <a:buBlip>
                <a:blip r:embed="rId3"/>
              </a:buBlip>
            </a:pPr>
            <a:r>
              <a:rPr lang="zh-CN" altLang="en-US" dirty="0"/>
              <a:t>税收政策更偏向机构投资者而非森林工业企业</a:t>
            </a:r>
            <a:endParaRPr lang="en-US" altLang="zh-CN" dirty="0"/>
          </a:p>
          <a:p>
            <a:pPr>
              <a:buBlip>
                <a:blip r:embed="rId2"/>
              </a:buBlip>
            </a:pPr>
            <a:r>
              <a:rPr lang="zh-CN" altLang="en-US" dirty="0"/>
              <a:t>解释</a:t>
            </a:r>
            <a:r>
              <a:rPr lang="en-US" altLang="zh-CN" dirty="0"/>
              <a:t>3</a:t>
            </a:r>
            <a:r>
              <a:rPr lang="zh-CN" altLang="en-US" dirty="0"/>
              <a:t>：机构投资者可以将林地更为灵活地配置给回报更高的用途</a:t>
            </a:r>
          </a:p>
        </p:txBody>
      </p:sp>
    </p:spTree>
    <p:extLst>
      <p:ext uri="{BB962C8B-B14F-4D97-AF65-F5344CB8AC3E}">
        <p14:creationId xmlns:p14="http://schemas.microsoft.com/office/powerpoint/2010/main" val="352884357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案例总结</a:t>
            </a:r>
          </a:p>
        </p:txBody>
      </p:sp>
      <p:sp>
        <p:nvSpPr>
          <p:cNvPr id="3" name="内容占位符 2"/>
          <p:cNvSpPr>
            <a:spLocks noGrp="1"/>
          </p:cNvSpPr>
          <p:nvPr>
            <p:ph idx="1"/>
          </p:nvPr>
        </p:nvSpPr>
        <p:spPr/>
        <p:txBody>
          <a:bodyPr/>
          <a:lstStyle/>
          <a:p>
            <a:r>
              <a:rPr lang="zh-CN" altLang="en-US" dirty="0"/>
              <a:t>在过去的</a:t>
            </a:r>
            <a:r>
              <a:rPr lang="en-US" altLang="zh-CN" dirty="0"/>
              <a:t>20</a:t>
            </a:r>
            <a:r>
              <a:rPr lang="zh-CN" altLang="en-US" dirty="0"/>
              <a:t>多年中</a:t>
            </a:r>
            <a:endParaRPr lang="en-US" altLang="zh-CN" dirty="0"/>
          </a:p>
          <a:p>
            <a:r>
              <a:rPr lang="zh-CN" altLang="en-US" dirty="0"/>
              <a:t>美国大多数以生产木材为目的的工业企业的林地被机构投资者所购买</a:t>
            </a:r>
            <a:endParaRPr lang="en-US" altLang="zh-CN" dirty="0"/>
          </a:p>
          <a:p>
            <a:r>
              <a:rPr lang="zh-CN" altLang="en-US" dirty="0"/>
              <a:t>机构投资者的目标是追求利润最大化</a:t>
            </a:r>
            <a:endParaRPr lang="en-US" altLang="zh-CN" dirty="0"/>
          </a:p>
          <a:p>
            <a:r>
              <a:rPr lang="zh-CN" altLang="en-US" dirty="0"/>
              <a:t>通过生产木材产品和非木材产品</a:t>
            </a:r>
            <a:endParaRPr lang="en-US" altLang="zh-CN" dirty="0"/>
          </a:p>
          <a:p>
            <a:r>
              <a:rPr lang="zh-CN" altLang="en-US" dirty="0"/>
              <a:t>以及将林地转为其它用途来实现它们的目标</a:t>
            </a:r>
            <a:endParaRPr lang="en-US" altLang="zh-CN" dirty="0"/>
          </a:p>
          <a:p>
            <a:r>
              <a:rPr lang="zh-CN" altLang="en-US" dirty="0"/>
              <a:t>经济环境、政府的法律、规则、税收政策和会计制度都对此产生了重要影响</a:t>
            </a:r>
          </a:p>
        </p:txBody>
      </p:sp>
    </p:spTree>
    <p:extLst>
      <p:ext uri="{BB962C8B-B14F-4D97-AF65-F5344CB8AC3E}">
        <p14:creationId xmlns:p14="http://schemas.microsoft.com/office/powerpoint/2010/main" val="12746485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Note</a:t>
            </a:r>
            <a:endParaRPr lang="zh-CN" altLang="en-US" dirty="0"/>
          </a:p>
        </p:txBody>
      </p:sp>
      <p:sp>
        <p:nvSpPr>
          <p:cNvPr id="3" name="内容占位符 2"/>
          <p:cNvSpPr>
            <a:spLocks noGrp="1"/>
          </p:cNvSpPr>
          <p:nvPr>
            <p:ph idx="1"/>
          </p:nvPr>
        </p:nvSpPr>
        <p:spPr/>
        <p:txBody>
          <a:bodyPr/>
          <a:lstStyle/>
          <a:p>
            <a:r>
              <a:rPr lang="zh-CN" altLang="en-US" dirty="0"/>
              <a:t>土地的集约经营边际</a:t>
            </a:r>
            <a:endParaRPr lang="en-US" altLang="zh-CN" dirty="0"/>
          </a:p>
          <a:p>
            <a:pPr lvl="1"/>
            <a:r>
              <a:rPr lang="zh-CN" altLang="en-US" dirty="0"/>
              <a:t>由土地以外的投入的边际收益和该投入的市场价格所决定</a:t>
            </a:r>
            <a:endParaRPr lang="en-US" altLang="zh-CN" dirty="0"/>
          </a:p>
          <a:p>
            <a:r>
              <a:rPr lang="zh-CN" altLang="en-US" dirty="0"/>
              <a:t>林地的粗放边际</a:t>
            </a:r>
            <a:endParaRPr lang="en-US" altLang="zh-CN" dirty="0"/>
          </a:p>
          <a:p>
            <a:pPr lvl="1"/>
            <a:r>
              <a:rPr lang="zh-CN" altLang="en-US" dirty="0"/>
              <a:t>林业生产时，净收益为零的林地</a:t>
            </a:r>
            <a:endParaRPr lang="en-US" altLang="zh-CN" dirty="0"/>
          </a:p>
          <a:p>
            <a:r>
              <a:rPr lang="zh-CN" altLang="en-US" dirty="0"/>
              <a:t>对多种用途土地进行分配和规划</a:t>
            </a:r>
            <a:endParaRPr lang="en-US" altLang="zh-CN" dirty="0"/>
          </a:p>
          <a:p>
            <a:pPr lvl="1"/>
            <a:r>
              <a:rPr lang="zh-CN" altLang="en-US" dirty="0"/>
              <a:t>依据地租最大化原则</a:t>
            </a:r>
            <a:endParaRPr lang="en-US" altLang="zh-CN" dirty="0"/>
          </a:p>
          <a:p>
            <a:pPr lvl="1"/>
            <a:r>
              <a:rPr lang="zh-CN" altLang="en-US" dirty="0"/>
              <a:t>用生产可能性曲线分析不同用途间的技术依赖关系</a:t>
            </a:r>
            <a:endParaRPr lang="en-US" altLang="zh-CN" dirty="0"/>
          </a:p>
          <a:p>
            <a:pPr lvl="1"/>
            <a:r>
              <a:rPr lang="zh-CN" altLang="en-US"/>
              <a:t>以及几种用途的相对价格</a:t>
            </a:r>
            <a:endParaRPr lang="zh-CN" altLang="en-US" dirty="0"/>
          </a:p>
        </p:txBody>
      </p:sp>
    </p:spTree>
    <p:extLst>
      <p:ext uri="{BB962C8B-B14F-4D97-AF65-F5344CB8AC3E}">
        <p14:creationId xmlns:p14="http://schemas.microsoft.com/office/powerpoint/2010/main" val="21283334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0" y="2420888"/>
            <a:ext cx="9144000" cy="1143000"/>
          </a:xfrm>
          <a:effectLst>
            <a:outerShdw blurRad="50800" dist="38100" dir="2700000" algn="tl" rotWithShape="0">
              <a:prstClr val="black">
                <a:alpha val="40000"/>
              </a:prstClr>
            </a:outerShdw>
          </a:effectLst>
        </p:spPr>
        <p:txBody>
          <a:bodyPr>
            <a:normAutofit fontScale="90000"/>
          </a:bodyPr>
          <a:lstStyle/>
          <a:p>
            <a:r>
              <a:rPr lang="zh-CN" altLang="en-US" dirty="0"/>
              <a:t>在一片土地上，投入多少资本、劳动力最合适？</a:t>
            </a:r>
          </a:p>
        </p:txBody>
      </p:sp>
    </p:spTree>
    <p:extLst>
      <p:ext uri="{BB962C8B-B14F-4D97-AF65-F5344CB8AC3E}">
        <p14:creationId xmlns:p14="http://schemas.microsoft.com/office/powerpoint/2010/main" val="1646950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dirty="0"/>
              <a:t>What is intensity of land use</a:t>
            </a:r>
            <a:r>
              <a:rPr lang="zh-CN" altLang="en-US" dirty="0"/>
              <a:t>？</a:t>
            </a:r>
          </a:p>
        </p:txBody>
      </p:sp>
      <p:sp>
        <p:nvSpPr>
          <p:cNvPr id="3" name="内容占位符 2"/>
          <p:cNvSpPr>
            <a:spLocks noGrp="1"/>
          </p:cNvSpPr>
          <p:nvPr>
            <p:ph sz="half" idx="1"/>
          </p:nvPr>
        </p:nvSpPr>
        <p:spPr/>
        <p:txBody>
          <a:bodyPr/>
          <a:lstStyle/>
          <a:p>
            <a:r>
              <a:rPr lang="en-US" altLang="zh-CN" b="1" dirty="0"/>
              <a:t>land-use intensity is the extent to which land is used</a:t>
            </a:r>
            <a:r>
              <a:rPr lang="en-US" altLang="zh-CN" dirty="0"/>
              <a:t>. </a:t>
            </a:r>
          </a:p>
          <a:p>
            <a:r>
              <a:rPr lang="en-US" altLang="zh-CN" dirty="0"/>
              <a:t>It is an indication of the amount and degree of development in an area, and a reflection of the effects generated by that development.</a:t>
            </a:r>
            <a:endParaRPr lang="zh-CN" altLang="en-US" dirty="0"/>
          </a:p>
        </p:txBody>
      </p:sp>
      <p:sp>
        <p:nvSpPr>
          <p:cNvPr id="4" name="内容占位符 3"/>
          <p:cNvSpPr>
            <a:spLocks noGrp="1"/>
          </p:cNvSpPr>
          <p:nvPr>
            <p:ph sz="half" idx="2"/>
          </p:nvPr>
        </p:nvSpPr>
        <p:spPr/>
        <p:txBody>
          <a:bodyPr/>
          <a:lstStyle/>
          <a:p>
            <a:r>
              <a:rPr lang="zh-CN" altLang="en-US" dirty="0"/>
              <a:t>确定林业管理的最佳集约程度：</a:t>
            </a:r>
            <a:endParaRPr lang="en-US" altLang="zh-CN" dirty="0"/>
          </a:p>
          <a:p>
            <a:r>
              <a:rPr lang="zh-CN" altLang="en-US" dirty="0"/>
              <a:t>投入要素：土地、劳动力、资本等</a:t>
            </a:r>
            <a:endParaRPr lang="en-US" altLang="zh-CN" dirty="0"/>
          </a:p>
          <a:p>
            <a:r>
              <a:rPr lang="zh-CN" altLang="en-US" dirty="0"/>
              <a:t>在土地要素的供给量不变的情况下</a:t>
            </a:r>
            <a:endParaRPr lang="en-US" altLang="zh-CN" dirty="0"/>
          </a:p>
          <a:p>
            <a:r>
              <a:rPr lang="zh-CN" altLang="en-US" dirty="0"/>
              <a:t>应该使用多少劳动力和资本，来实现地租的最大化</a:t>
            </a:r>
            <a:endParaRPr lang="en-US" altLang="zh-CN" dirty="0"/>
          </a:p>
          <a:p>
            <a:endParaRPr lang="zh-CN" altLang="en-US" dirty="0"/>
          </a:p>
        </p:txBody>
      </p:sp>
    </p:spTree>
    <p:extLst>
      <p:ext uri="{BB962C8B-B14F-4D97-AF65-F5344CB8AC3E}">
        <p14:creationId xmlns:p14="http://schemas.microsoft.com/office/powerpoint/2010/main" val="34351851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内容占位符 4"/>
          <p:cNvSpPr>
            <a:spLocks noGrp="1"/>
          </p:cNvSpPr>
          <p:nvPr>
            <p:ph sz="quarter" idx="13"/>
          </p:nvPr>
        </p:nvSpPr>
        <p:spPr/>
        <p:txBody>
          <a:bodyPr/>
          <a:lstStyle/>
          <a:p>
            <a:r>
              <a:rPr lang="zh-CN" altLang="en-US" dirty="0"/>
              <a:t>假定：</a:t>
            </a:r>
            <a:endParaRPr lang="en-US" altLang="zh-CN" dirty="0"/>
          </a:p>
          <a:p>
            <a:pPr lvl="1"/>
            <a:r>
              <a:rPr lang="en-US" altLang="zh-CN" dirty="0"/>
              <a:t>1</a:t>
            </a:r>
            <a:r>
              <a:rPr lang="zh-CN" altLang="en-US" dirty="0"/>
              <a:t>、投入劳动力越多，同一片森林的价值越高</a:t>
            </a:r>
            <a:endParaRPr lang="en-US" altLang="zh-CN" dirty="0"/>
          </a:p>
          <a:p>
            <a:pPr lvl="1"/>
            <a:r>
              <a:rPr lang="en-US" altLang="zh-CN" dirty="0"/>
              <a:t>2</a:t>
            </a:r>
            <a:r>
              <a:rPr lang="zh-CN" altLang="en-US" dirty="0"/>
              <a:t>、但劳动力带来的边际收益会下降</a:t>
            </a:r>
          </a:p>
        </p:txBody>
      </p:sp>
      <p:sp>
        <p:nvSpPr>
          <p:cNvPr id="4" name="标题 3"/>
          <p:cNvSpPr>
            <a:spLocks noGrp="1"/>
          </p:cNvSpPr>
          <p:nvPr>
            <p:ph type="title"/>
          </p:nvPr>
        </p:nvSpPr>
        <p:spPr/>
        <p:txBody>
          <a:bodyPr/>
          <a:lstStyle/>
          <a:p>
            <a:r>
              <a:rPr lang="zh-CN" altLang="en-US" dirty="0"/>
              <a:t>如何确定劳动力的最佳使用量？</a:t>
            </a:r>
          </a:p>
        </p:txBody>
      </p:sp>
    </p:spTree>
    <p:extLst>
      <p:ext uri="{BB962C8B-B14F-4D97-AF65-F5344CB8AC3E}">
        <p14:creationId xmlns:p14="http://schemas.microsoft.com/office/powerpoint/2010/main" val="331658774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2000" dirty="0" smtClean="0">
            <a:latin typeface="黑体" panose="02010609060101010101" pitchFamily="49" charset="-122"/>
            <a:ea typeface="黑体" panose="02010609060101010101" pitchFamily="49"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1283</TotalTime>
  <Words>4328</Words>
  <Application>Microsoft Macintosh PowerPoint</Application>
  <PresentationFormat>全屏显示(4:3)</PresentationFormat>
  <Paragraphs>612</Paragraphs>
  <Slides>65</Slides>
  <Notes>9</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65</vt:i4>
      </vt:variant>
    </vt:vector>
  </HeadingPairs>
  <TitlesOfParts>
    <vt:vector size="76" baseType="lpstr">
      <vt:lpstr>黑体</vt:lpstr>
      <vt:lpstr>微软雅黑</vt:lpstr>
      <vt:lpstr>Microsoft YaHei UI</vt:lpstr>
      <vt:lpstr>Roman 10cpi</vt:lpstr>
      <vt:lpstr>Arial</vt:lpstr>
      <vt:lpstr>Arial Rounded MT Bold</vt:lpstr>
      <vt:lpstr>Britannic Bold</vt:lpstr>
      <vt:lpstr>Calibri</vt:lpstr>
      <vt:lpstr>Gill Sans Ultra Bold</vt:lpstr>
      <vt:lpstr>Times New Roman</vt:lpstr>
      <vt:lpstr>Office 主题​​</vt:lpstr>
      <vt:lpstr>Land Allocation and Multiple Use</vt:lpstr>
      <vt:lpstr>讨论：一片森林同时具有木材价值、非木材价值，如何来进行权衡与选择？</vt:lpstr>
      <vt:lpstr>Contents</vt:lpstr>
      <vt:lpstr>PowerPoint 演示文稿</vt:lpstr>
      <vt:lpstr>Attention to economic efficiency at two levels</vt:lpstr>
      <vt:lpstr>土地使用 的 集约程度</vt:lpstr>
      <vt:lpstr>在一片土地上，投入多少资本、劳动力最合适？</vt:lpstr>
      <vt:lpstr>What is intensity of land use？</vt:lpstr>
      <vt:lpstr>如何确定劳动力的最佳使用量？</vt:lpstr>
      <vt:lpstr>PowerPoint 演示文稿</vt:lpstr>
      <vt:lpstr>不同生产力的林地，受其它生产要素的影响程度不同</vt:lpstr>
      <vt:lpstr>PowerPoint 演示文稿</vt:lpstr>
      <vt:lpstr>PowerPoint 演示文稿</vt:lpstr>
      <vt:lpstr>生产力较高的林地，比生产力较低的林地更值得进行集约的营林</vt:lpstr>
      <vt:lpstr>Involution</vt:lpstr>
      <vt:lpstr>土地使用 的 粗放临界点</vt:lpstr>
      <vt:lpstr>集约临界点与粗放临界点</vt:lpstr>
      <vt:lpstr>What is extensive margin？ </vt:lpstr>
      <vt:lpstr>产品价格将影响粗放临界点</vt:lpstr>
      <vt:lpstr>土地的使用量随着价格变化</vt:lpstr>
      <vt:lpstr>PowerPoint 演示文稿</vt:lpstr>
      <vt:lpstr>PowerPoint 演示文稿</vt:lpstr>
      <vt:lpstr>用途 的 选择</vt:lpstr>
      <vt:lpstr>土地具有不同用途</vt:lpstr>
      <vt:lpstr>不同特征与不同用途</vt:lpstr>
      <vt:lpstr>示例：离城市中心的远近</vt:lpstr>
      <vt:lpstr>PowerPoint 演示文稿</vt:lpstr>
      <vt:lpstr>农业区位理论</vt:lpstr>
      <vt:lpstr>Note</vt:lpstr>
      <vt:lpstr>级差地租（differential rent）</vt:lpstr>
      <vt:lpstr>土地分配</vt:lpstr>
      <vt:lpstr>粗放利用边界</vt:lpstr>
      <vt:lpstr>市场失灵</vt:lpstr>
      <vt:lpstr>不同用途 的 组合</vt:lpstr>
      <vt:lpstr>多边利用（Multiple use）</vt:lpstr>
      <vt:lpstr>待回答的问题</vt:lpstr>
      <vt:lpstr>1、相互依赖性和生产可能性 Interdependence and production possibilities</vt:lpstr>
      <vt:lpstr>Competing uses</vt:lpstr>
      <vt:lpstr>PowerPoint 演示文稿</vt:lpstr>
      <vt:lpstr>PowerPoint 演示文稿</vt:lpstr>
      <vt:lpstr>PowerPoint 演示文稿</vt:lpstr>
      <vt:lpstr>PowerPoint 演示文稿</vt:lpstr>
      <vt:lpstr>2、相对价值与最佳组合 Relative Values and Optimum Combinations</vt:lpstr>
      <vt:lpstr>木材产量与森林游憩间的权衡</vt:lpstr>
      <vt:lpstr>其它生产可能性形式的最佳方法</vt:lpstr>
      <vt:lpstr>相互独立和互补性用途可以相互容纳</vt:lpstr>
      <vt:lpstr>3、用额外投入扩大生产可能性</vt:lpstr>
      <vt:lpstr>4、生产的联合和分离的形式</vt:lpstr>
      <vt:lpstr>5、竞争性的土地利用：工业用材生产和环境服务</vt:lpstr>
      <vt:lpstr>中国的森林分类经营</vt:lpstr>
      <vt:lpstr>分类定义</vt:lpstr>
      <vt:lpstr>森林分类系统</vt:lpstr>
      <vt:lpstr>实用中 的 困难</vt:lpstr>
      <vt:lpstr>林地市场常常不能有效分配资源</vt:lpstr>
      <vt:lpstr>实现土地利用最佳问题的两个方面</vt:lpstr>
      <vt:lpstr>案例</vt:lpstr>
      <vt:lpstr>案例</vt:lpstr>
      <vt:lpstr>案例</vt:lpstr>
      <vt:lpstr>实践中的困难：数据获取</vt:lpstr>
      <vt:lpstr>一个例证： 美国林地 所有权 变动所带来的 土地利用变化</vt:lpstr>
      <vt:lpstr>案例：</vt:lpstr>
      <vt:lpstr>案例</vt:lpstr>
      <vt:lpstr>为什么林地投资管理机构（TIMOs）和以林地为核心的不动产投资信托公司（REITs）能够获得比工业企业更高的收益？</vt:lpstr>
      <vt:lpstr>案例总结</vt:lpstr>
      <vt:lpstr>Note</vt:lpstr>
    </vt:vector>
  </TitlesOfParts>
  <Company>THU</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langxiaojuan</dc:creator>
  <cp:lastModifiedBy>l xj</cp:lastModifiedBy>
  <cp:revision>316</cp:revision>
  <dcterms:created xsi:type="dcterms:W3CDTF">2013-09-02T03:00:05Z</dcterms:created>
  <dcterms:modified xsi:type="dcterms:W3CDTF">2019-05-26T09:58:49Z</dcterms:modified>
</cp:coreProperties>
</file>

<file path=docProps/thumbnail.jpeg>
</file>